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19"/>
  </p:notesMasterIdLst>
  <p:sldIdLst>
    <p:sldId id="256"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94660"/>
  </p:normalViewPr>
  <p:slideViewPr>
    <p:cSldViewPr>
      <p:cViewPr varScale="1">
        <p:scale>
          <a:sx n="104" d="100"/>
          <a:sy n="104" d="100"/>
        </p:scale>
        <p:origin x="1638"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84BC98-3EFB-417F-B070-494E1C8C07E3}" type="datetimeFigureOut">
              <a:rPr lang="it-IT" smtClean="0"/>
              <a:pPr/>
              <a:t>04/03/2021</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A0B6A0-A827-4B7B-BA8F-D369E97A3F12}" type="slidenum">
              <a:rPr lang="it-IT" smtClean="0"/>
              <a:pPr/>
              <a:t>‹N›</a:t>
            </a:fld>
            <a:endParaRPr lang="it-IT"/>
          </a:p>
        </p:txBody>
      </p:sp>
    </p:spTree>
    <p:extLst>
      <p:ext uri="{BB962C8B-B14F-4D97-AF65-F5344CB8AC3E}">
        <p14:creationId xmlns:p14="http://schemas.microsoft.com/office/powerpoint/2010/main" val="214247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Triangolo rettangolo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olo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it-IT"/>
              <a:t>Fare clic per modificare lo stile del titolo</a:t>
            </a:r>
            <a:endParaRPr kumimoji="0" lang="en-US"/>
          </a:p>
        </p:txBody>
      </p:sp>
      <p:sp>
        <p:nvSpPr>
          <p:cNvPr id="17" name="Sottotitolo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it-IT"/>
              <a:t>Fare clic per modificare lo stile del sottotitolo dello schema</a:t>
            </a:r>
            <a:endParaRPr kumimoji="0" lang="en-US"/>
          </a:p>
        </p:txBody>
      </p:sp>
      <p:grpSp>
        <p:nvGrpSpPr>
          <p:cNvPr id="2" name="Gruppo 1"/>
          <p:cNvGrpSpPr/>
          <p:nvPr/>
        </p:nvGrpSpPr>
        <p:grpSpPr>
          <a:xfrm>
            <a:off x="-3765" y="4953000"/>
            <a:ext cx="9147765" cy="1912088"/>
            <a:chOff x="-3765" y="4832896"/>
            <a:chExt cx="9147765" cy="2032192"/>
          </a:xfrm>
        </p:grpSpPr>
        <p:sp>
          <p:nvSpPr>
            <p:cNvPr id="7" name="Figura a mano libera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igura a mano libera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igura a mano libera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Connettore 1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Segnaposto data 29"/>
          <p:cNvSpPr>
            <a:spLocks noGrp="1"/>
          </p:cNvSpPr>
          <p:nvPr>
            <p:ph type="dt" sz="half" idx="10"/>
          </p:nvPr>
        </p:nvSpPr>
        <p:spPr/>
        <p:txBody>
          <a:bodyPr/>
          <a:lstStyle>
            <a:lvl1pPr>
              <a:defRPr>
                <a:solidFill>
                  <a:srgbClr val="FFFFFF"/>
                </a:solidFill>
              </a:defRPr>
            </a:lvl1pPr>
            <a:extLst/>
          </a:lstStyle>
          <a:p>
            <a:fld id="{7364AC5A-2EF8-45BE-AA63-A596D6F54869}" type="datetime1">
              <a:rPr lang="it-IT" smtClean="0"/>
              <a:pPr/>
              <a:t>04/03/2021</a:t>
            </a:fld>
            <a:endParaRPr lang="it-IT"/>
          </a:p>
        </p:txBody>
      </p:sp>
      <p:sp>
        <p:nvSpPr>
          <p:cNvPr id="19" name="Segnaposto piè di pagina 18"/>
          <p:cNvSpPr>
            <a:spLocks noGrp="1"/>
          </p:cNvSpPr>
          <p:nvPr>
            <p:ph type="ftr" sz="quarter" idx="11"/>
          </p:nvPr>
        </p:nvSpPr>
        <p:spPr/>
        <p:txBody>
          <a:bodyPr/>
          <a:lstStyle>
            <a:lvl1pPr>
              <a:defRPr>
                <a:solidFill>
                  <a:schemeClr val="accent1">
                    <a:tint val="20000"/>
                  </a:schemeClr>
                </a:solidFill>
              </a:defRPr>
            </a:lvl1pPr>
            <a:extLst/>
          </a:lstStyle>
          <a:p>
            <a:endParaRPr lang="it-IT"/>
          </a:p>
        </p:txBody>
      </p:sp>
      <p:sp>
        <p:nvSpPr>
          <p:cNvPr id="27" name="Segnaposto numero diapositiva 26"/>
          <p:cNvSpPr>
            <a:spLocks noGrp="1"/>
          </p:cNvSpPr>
          <p:nvPr>
            <p:ph type="sldNum" sz="quarter" idx="12"/>
          </p:nvPr>
        </p:nvSpPr>
        <p:spPr/>
        <p:txBody>
          <a:bodyPr/>
          <a:lstStyle>
            <a:lvl1pPr>
              <a:defRPr>
                <a:solidFill>
                  <a:srgbClr val="FFFFFF"/>
                </a:solidFill>
              </a:defRPr>
            </a:lvl1pPr>
            <a:extLst/>
          </a:lstStyle>
          <a:p>
            <a:fld id="{878DEA69-0BC7-4B4B-A723-8F1A280F3126}" type="slidenum">
              <a:rPr lang="it-IT" smtClean="0"/>
              <a:pPr/>
              <a:t>‹N›</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a:t>Fare clic per modificare lo stile del titolo</a:t>
            </a:r>
            <a:endParaRPr kumimoji="0" lang="en-US"/>
          </a:p>
        </p:txBody>
      </p:sp>
      <p:sp>
        <p:nvSpPr>
          <p:cNvPr id="3" name="Segnaposto testo verticale 2"/>
          <p:cNvSpPr>
            <a:spLocks noGrp="1"/>
          </p:cNvSpPr>
          <p:nvPr>
            <p:ph type="body" orient="vert" idx="1"/>
          </p:nvPr>
        </p:nvSpPr>
        <p:spPr>
          <a:xfrm>
            <a:off x="457200" y="1481329"/>
            <a:ext cx="8229600" cy="4386071"/>
          </a:xfrm>
        </p:spPr>
        <p:txBody>
          <a:bodyPr vert="eaVer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B6AAE04E-909C-4B54-9C5F-E499C0790E34}" type="datetime1">
              <a:rPr lang="it-IT" smtClean="0"/>
              <a:pPr/>
              <a:t>04/03/2021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78DEA69-0BC7-4B4B-A723-8F1A280F3126}" type="slidenum">
              <a:rPr lang="it-IT" smtClean="0"/>
              <a:pPr/>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844013" y="274640"/>
            <a:ext cx="1777470" cy="5592761"/>
          </a:xfrm>
        </p:spPr>
        <p:txBody>
          <a:bodyPr vert="eaVert"/>
          <a:lstStyle/>
          <a:p>
            <a:r>
              <a:rPr kumimoji="0" lang="it-IT"/>
              <a:t>Fare clic per modificare lo stile del titolo</a:t>
            </a:r>
            <a:endParaRPr kumimoji="0" lang="en-US"/>
          </a:p>
        </p:txBody>
      </p:sp>
      <p:sp>
        <p:nvSpPr>
          <p:cNvPr id="3" name="Segnaposto testo verticale 2"/>
          <p:cNvSpPr>
            <a:spLocks noGrp="1"/>
          </p:cNvSpPr>
          <p:nvPr>
            <p:ph type="body" orient="vert" idx="1"/>
          </p:nvPr>
        </p:nvSpPr>
        <p:spPr>
          <a:xfrm>
            <a:off x="457200" y="274641"/>
            <a:ext cx="6324600" cy="5592760"/>
          </a:xfrm>
        </p:spPr>
        <p:txBody>
          <a:bodyPr vert="eaVer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752B6D3D-3B30-4F06-BAFD-8580BEFDEE57}" type="datetime1">
              <a:rPr lang="it-IT" smtClean="0"/>
              <a:pPr/>
              <a:t>04/03/2021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78DEA69-0BC7-4B4B-A723-8F1A280F3126}" type="slidenum">
              <a:rPr lang="it-IT" smtClean="0"/>
              <a:pPr/>
              <a:t>‹N›</a:t>
            </a:fld>
            <a:endParaRPr lang="it-IT"/>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0B0CB16D-4049-494D-8978-EE64C14C1072}" type="datetime1">
              <a:rPr lang="it-IT" smtClean="0"/>
              <a:pPr/>
              <a:t>04/03/2021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78DEA69-0BC7-4B4B-A723-8F1A280F3126}" type="slidenum">
              <a:rPr lang="it-IT" smtClean="0"/>
              <a:pPr/>
              <a:t>‹N›</a:t>
            </a:fld>
            <a:endParaRPr lang="it-IT"/>
          </a:p>
        </p:txBody>
      </p:sp>
      <p:sp>
        <p:nvSpPr>
          <p:cNvPr id="7" name="Titolo 6"/>
          <p:cNvSpPr>
            <a:spLocks noGrp="1"/>
          </p:cNvSpPr>
          <p:nvPr>
            <p:ph type="title"/>
          </p:nvPr>
        </p:nvSpPr>
        <p:spPr/>
        <p:txBody>
          <a:bodyPr rtlCol="0"/>
          <a:lstStyle/>
          <a:p>
            <a:r>
              <a:rPr kumimoji="0" lang="it-IT"/>
              <a:t>Fare clic per modificare lo stile del titolo</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Ref idx="1002">
        <a:schemeClr val="bg1"/>
      </p:bgRef>
    </p:bg>
    <p:spTree>
      <p:nvGrpSpPr>
        <p:cNvPr id="1" name=""/>
        <p:cNvGrpSpPr/>
        <p:nvPr/>
      </p:nvGrpSpPr>
      <p:grpSpPr>
        <a:xfrm>
          <a:off x="0" y="0"/>
          <a:ext cx="0" cy="0"/>
          <a:chOff x="0" y="0"/>
          <a:chExt cx="0" cy="0"/>
        </a:xfrm>
      </p:grpSpPr>
      <p:sp>
        <p:nvSpPr>
          <p:cNvPr id="2" name="Titolo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it-IT"/>
              <a:t>Fare clic per modificare lo stile del titolo</a:t>
            </a:r>
            <a:endParaRPr kumimoji="0" lang="en-US"/>
          </a:p>
        </p:txBody>
      </p:sp>
      <p:sp>
        <p:nvSpPr>
          <p:cNvPr id="3" name="Segnaposto testo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it-IT"/>
              <a:t>Fare clic per modificare stili del testo dello schema</a:t>
            </a:r>
          </a:p>
        </p:txBody>
      </p:sp>
      <p:sp>
        <p:nvSpPr>
          <p:cNvPr id="4" name="Segnaposto data 3"/>
          <p:cNvSpPr>
            <a:spLocks noGrp="1"/>
          </p:cNvSpPr>
          <p:nvPr>
            <p:ph type="dt" sz="half" idx="10"/>
          </p:nvPr>
        </p:nvSpPr>
        <p:spPr/>
        <p:txBody>
          <a:bodyPr/>
          <a:lstStyle/>
          <a:p>
            <a:fld id="{794E0C2F-CB55-496F-8123-FE17324013EB}" type="datetime1">
              <a:rPr lang="it-IT" smtClean="0"/>
              <a:pPr/>
              <a:t>04/03/2021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78DEA69-0BC7-4B4B-A723-8F1A280F3126}" type="slidenum">
              <a:rPr lang="it-IT" smtClean="0"/>
              <a:pPr/>
              <a:t>‹N›</a:t>
            </a:fld>
            <a:endParaRPr lang="it-IT"/>
          </a:p>
        </p:txBody>
      </p:sp>
      <p:sp>
        <p:nvSpPr>
          <p:cNvPr id="7" name="Gallone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Gallone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bg>
      <p:bgRef idx="1002">
        <a:schemeClr val="bg1"/>
      </p:bgRef>
    </p:bg>
    <p:spTree>
      <p:nvGrpSpPr>
        <p:cNvPr id="1" name=""/>
        <p:cNvGrpSpPr/>
        <p:nvPr/>
      </p:nvGrpSpPr>
      <p:grpSpPr>
        <a:xfrm>
          <a:off x="0" y="0"/>
          <a:ext cx="0" cy="0"/>
          <a:chOff x="0" y="0"/>
          <a:chExt cx="0" cy="0"/>
        </a:xfrm>
      </p:grpSpPr>
      <p:sp>
        <p:nvSpPr>
          <p:cNvPr id="3" name="Segnaposto contenuto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contenuto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5" name="Segnaposto data 4"/>
          <p:cNvSpPr>
            <a:spLocks noGrp="1"/>
          </p:cNvSpPr>
          <p:nvPr>
            <p:ph type="dt" sz="half" idx="10"/>
          </p:nvPr>
        </p:nvSpPr>
        <p:spPr/>
        <p:txBody>
          <a:bodyPr/>
          <a:lstStyle/>
          <a:p>
            <a:fld id="{2191BD4B-B50E-4780-8084-E14280C879E0}" type="datetime1">
              <a:rPr lang="it-IT" smtClean="0"/>
              <a:pPr/>
              <a:t>04/03/2021</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78DEA69-0BC7-4B4B-A723-8F1A280F3126}" type="slidenum">
              <a:rPr lang="it-IT" smtClean="0"/>
              <a:pPr/>
              <a:t>‹N›</a:t>
            </a:fld>
            <a:endParaRPr lang="it-IT"/>
          </a:p>
        </p:txBody>
      </p:sp>
      <p:sp>
        <p:nvSpPr>
          <p:cNvPr id="8" name="Titolo 7"/>
          <p:cNvSpPr>
            <a:spLocks noGrp="1"/>
          </p:cNvSpPr>
          <p:nvPr>
            <p:ph type="title"/>
          </p:nvPr>
        </p:nvSpPr>
        <p:spPr/>
        <p:txBody>
          <a:bodyPr rtlCol="0"/>
          <a:lstStyle/>
          <a:p>
            <a:r>
              <a:rPr kumimoji="0" lang="it-IT"/>
              <a:t>Fare clic per modificare lo stile del titolo</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bg>
      <p:bgRef idx="1003">
        <a:schemeClr val="bg1"/>
      </p:bgRef>
    </p:bg>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8229600" cy="1143000"/>
          </a:xfrm>
        </p:spPr>
        <p:txBody>
          <a:bodyPr anchor="ctr"/>
          <a:lstStyle>
            <a:lvl1pPr>
              <a:defRPr/>
            </a:lvl1pPr>
            <a:extLst/>
          </a:lstStyle>
          <a:p>
            <a:r>
              <a:rPr kumimoji="0" lang="it-IT"/>
              <a:t>Fare clic per modificare lo stile del titolo</a:t>
            </a:r>
            <a:endParaRPr kumimoji="0" lang="en-US"/>
          </a:p>
        </p:txBody>
      </p:sp>
      <p:sp>
        <p:nvSpPr>
          <p:cNvPr id="3" name="Segnaposto testo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it-IT"/>
              <a:t>Fare clic per modificare stili del testo dello schema</a:t>
            </a:r>
          </a:p>
        </p:txBody>
      </p:sp>
      <p:sp>
        <p:nvSpPr>
          <p:cNvPr id="4" name="Segnaposto testo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it-IT"/>
              <a:t>Fare clic per modificare stili del testo dello schema</a:t>
            </a:r>
          </a:p>
        </p:txBody>
      </p:sp>
      <p:sp>
        <p:nvSpPr>
          <p:cNvPr id="5" name="Segnaposto contenuto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6" name="Segnaposto contenuto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7" name="Segnaposto data 6"/>
          <p:cNvSpPr>
            <a:spLocks noGrp="1"/>
          </p:cNvSpPr>
          <p:nvPr>
            <p:ph type="dt" sz="half" idx="10"/>
          </p:nvPr>
        </p:nvSpPr>
        <p:spPr/>
        <p:txBody>
          <a:bodyPr/>
          <a:lstStyle/>
          <a:p>
            <a:fld id="{B5CAB03E-3855-466E-A1C0-FF05E5C9ED6A}" type="datetime1">
              <a:rPr lang="it-IT" smtClean="0"/>
              <a:pPr/>
              <a:t>04/03/2021</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78DEA69-0BC7-4B4B-A723-8F1A280F3126}" type="slidenum">
              <a:rPr lang="it-IT" smtClean="0"/>
              <a:pPr/>
              <a:t>‹N›</a:t>
            </a:fld>
            <a:endParaRPr lang="it-IT"/>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bg>
      <p:bgRef idx="1002">
        <a:schemeClr val="bg1"/>
      </p:bgRef>
    </p:bg>
    <p:spTree>
      <p:nvGrpSpPr>
        <p:cNvPr id="1" name=""/>
        <p:cNvGrpSpPr/>
        <p:nvPr/>
      </p:nvGrpSpPr>
      <p:grpSpPr>
        <a:xfrm>
          <a:off x="0" y="0"/>
          <a:ext cx="0" cy="0"/>
          <a:chOff x="0" y="0"/>
          <a:chExt cx="0" cy="0"/>
        </a:xfrm>
      </p:grpSpPr>
      <p:sp>
        <p:nvSpPr>
          <p:cNvPr id="3" name="Segnaposto data 2"/>
          <p:cNvSpPr>
            <a:spLocks noGrp="1"/>
          </p:cNvSpPr>
          <p:nvPr>
            <p:ph type="dt" sz="half" idx="10"/>
          </p:nvPr>
        </p:nvSpPr>
        <p:spPr/>
        <p:txBody>
          <a:bodyPr/>
          <a:lstStyle/>
          <a:p>
            <a:fld id="{701FC40F-2B6A-4764-A37D-D4954C5595A4}" type="datetime1">
              <a:rPr lang="it-IT" smtClean="0"/>
              <a:pPr/>
              <a:t>04/03/2021</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78DEA69-0BC7-4B4B-A723-8F1A280F3126}" type="slidenum">
              <a:rPr lang="it-IT" smtClean="0"/>
              <a:pPr/>
              <a:t>‹N›</a:t>
            </a:fld>
            <a:endParaRPr lang="it-IT"/>
          </a:p>
        </p:txBody>
      </p:sp>
      <p:sp>
        <p:nvSpPr>
          <p:cNvPr id="6" name="Titolo 5"/>
          <p:cNvSpPr>
            <a:spLocks noGrp="1"/>
          </p:cNvSpPr>
          <p:nvPr>
            <p:ph type="title"/>
          </p:nvPr>
        </p:nvSpPr>
        <p:spPr/>
        <p:txBody>
          <a:bodyPr rtlCol="0"/>
          <a:lstStyle/>
          <a:p>
            <a:r>
              <a:rPr kumimoji="0" lang="it-IT"/>
              <a:t>Fare clic per modificare lo stile del titolo</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7992897F-2BBE-4FE6-B005-504460E051C6}" type="datetime1">
              <a:rPr lang="it-IT" smtClean="0"/>
              <a:pPr/>
              <a:t>04/03/2021</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78DEA69-0BC7-4B4B-A723-8F1A280F3126}" type="slidenum">
              <a:rPr lang="it-IT" smtClean="0"/>
              <a:pPr/>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3">
        <a:schemeClr val="bg1"/>
      </p:bgRef>
    </p:bg>
    <p:spTree>
      <p:nvGrpSpPr>
        <p:cNvPr id="1" name=""/>
        <p:cNvGrpSpPr/>
        <p:nvPr/>
      </p:nvGrpSpPr>
      <p:grpSpPr>
        <a:xfrm>
          <a:off x="0" y="0"/>
          <a:ext cx="0" cy="0"/>
          <a:chOff x="0" y="0"/>
          <a:chExt cx="0" cy="0"/>
        </a:xfrm>
      </p:grpSpPr>
      <p:sp>
        <p:nvSpPr>
          <p:cNvPr id="2" name="Titolo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it-IT"/>
              <a:t>Fare clic per modificare lo stile del titolo</a:t>
            </a:r>
            <a:endParaRPr kumimoji="0" lang="en-US"/>
          </a:p>
        </p:txBody>
      </p:sp>
      <p:sp>
        <p:nvSpPr>
          <p:cNvPr id="3" name="Segnaposto testo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it-IT"/>
              <a:t>Fare clic per modificare stili del testo dello schema</a:t>
            </a:r>
          </a:p>
        </p:txBody>
      </p:sp>
      <p:sp>
        <p:nvSpPr>
          <p:cNvPr id="4" name="Segnaposto contenuto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5" name="Segnaposto data 4"/>
          <p:cNvSpPr>
            <a:spLocks noGrp="1"/>
          </p:cNvSpPr>
          <p:nvPr>
            <p:ph type="dt" sz="half" idx="10"/>
          </p:nvPr>
        </p:nvSpPr>
        <p:spPr>
          <a:xfrm>
            <a:off x="6727032" y="6407944"/>
            <a:ext cx="1920240" cy="365760"/>
          </a:xfrm>
        </p:spPr>
        <p:txBody>
          <a:bodyPr/>
          <a:lstStyle/>
          <a:p>
            <a:fld id="{C0E0F592-67C3-4620-8C41-6E818413346D}" type="datetime1">
              <a:rPr lang="it-IT" smtClean="0"/>
              <a:pPr/>
              <a:t>04/03/2021</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78DEA69-0BC7-4B4B-A723-8F1A280F3126}" type="slidenum">
              <a:rPr lang="it-IT" smtClean="0"/>
              <a:pPr/>
              <a:t>‹N›</a:t>
            </a:fld>
            <a:endParaRPr lang="it-IT"/>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Ref idx="1002">
        <a:schemeClr val="bg1"/>
      </p:bgRef>
    </p:bg>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it-IT"/>
              <a:t>Fare clic per modificare stili del testo dello schema</a:t>
            </a:r>
          </a:p>
        </p:txBody>
      </p:sp>
      <p:sp>
        <p:nvSpPr>
          <p:cNvPr id="3" name="Segnaposto immagine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it-IT"/>
              <a:t>Fare clic sull'icona per inserire un'immagine</a:t>
            </a:r>
            <a:endParaRPr kumimoji="0" lang="en-US" dirty="0"/>
          </a:p>
        </p:txBody>
      </p:sp>
      <p:sp>
        <p:nvSpPr>
          <p:cNvPr id="5" name="Segnaposto data 4"/>
          <p:cNvSpPr>
            <a:spLocks noGrp="1"/>
          </p:cNvSpPr>
          <p:nvPr>
            <p:ph type="dt" sz="half" idx="10"/>
          </p:nvPr>
        </p:nvSpPr>
        <p:spPr/>
        <p:txBody>
          <a:bodyPr/>
          <a:lstStyle>
            <a:lvl1pPr>
              <a:defRPr>
                <a:solidFill>
                  <a:schemeClr val="tx1"/>
                </a:solidFill>
              </a:defRPr>
            </a:lvl1pPr>
            <a:extLst/>
          </a:lstStyle>
          <a:p>
            <a:fld id="{37A10E2E-5B97-4C21-9E60-92723D906F5A}" type="datetime1">
              <a:rPr lang="it-IT" smtClean="0"/>
              <a:pPr/>
              <a:t>04/03/2021</a:t>
            </a:fld>
            <a:endParaRPr lang="it-IT"/>
          </a:p>
        </p:txBody>
      </p:sp>
      <p:sp>
        <p:nvSpPr>
          <p:cNvPr id="6" name="Segnaposto piè di pagina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it-IT"/>
          </a:p>
        </p:txBody>
      </p:sp>
      <p:sp>
        <p:nvSpPr>
          <p:cNvPr id="7" name="Segnaposto numero diapositiva 6"/>
          <p:cNvSpPr>
            <a:spLocks noGrp="1"/>
          </p:cNvSpPr>
          <p:nvPr>
            <p:ph type="sldNum" sz="quarter" idx="12"/>
          </p:nvPr>
        </p:nvSpPr>
        <p:spPr/>
        <p:txBody>
          <a:bodyPr/>
          <a:lstStyle>
            <a:lvl1pPr>
              <a:defRPr>
                <a:solidFill>
                  <a:schemeClr val="tx1"/>
                </a:solidFill>
              </a:defRPr>
            </a:lvl1pPr>
            <a:extLst/>
          </a:lstStyle>
          <a:p>
            <a:fld id="{878DEA69-0BC7-4B4B-A723-8F1A280F3126}" type="slidenum">
              <a:rPr lang="it-IT" smtClean="0"/>
              <a:pPr/>
              <a:t>‹N›</a:t>
            </a:fld>
            <a:endParaRPr lang="it-IT"/>
          </a:p>
        </p:txBody>
      </p:sp>
      <p:sp>
        <p:nvSpPr>
          <p:cNvPr id="2" name="Titolo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it-IT"/>
              <a:t>Fare clic per modificare lo stile del titolo</a:t>
            </a:r>
            <a:endParaRPr kumimoji="0" lang="en-US"/>
          </a:p>
        </p:txBody>
      </p:sp>
      <p:sp>
        <p:nvSpPr>
          <p:cNvPr id="8" name="Figura a mano libera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igura a mano libera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Triangolo rettangolo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Connettore 1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Gallone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Gallone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igura a mano libera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igura a mano libera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Triangolo rettangolo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Connettore 1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Segnaposto titolo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it-IT"/>
              <a:t>Fare clic per modificare lo stile del titolo</a:t>
            </a:r>
            <a:endParaRPr kumimoji="0" lang="en-US"/>
          </a:p>
        </p:txBody>
      </p:sp>
      <p:sp>
        <p:nvSpPr>
          <p:cNvPr id="30" name="Segnaposto testo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it-IT"/>
              <a:t>Fare clic per modificare stili del testo dello schema</a:t>
            </a:r>
          </a:p>
          <a:p>
            <a:pPr lvl="1" eaLnBrk="1" latinLnBrk="0" hangingPunct="1"/>
            <a:r>
              <a:rPr kumimoji="0" lang="it-IT"/>
              <a:t>Secondo livello</a:t>
            </a:r>
          </a:p>
          <a:p>
            <a:pPr lvl="2" eaLnBrk="1" latinLnBrk="0" hangingPunct="1"/>
            <a:r>
              <a:rPr kumimoji="0" lang="it-IT"/>
              <a:t>Terzo livello</a:t>
            </a:r>
          </a:p>
          <a:p>
            <a:pPr lvl="3" eaLnBrk="1" latinLnBrk="0" hangingPunct="1"/>
            <a:r>
              <a:rPr kumimoji="0" lang="it-IT"/>
              <a:t>Quarto livello</a:t>
            </a:r>
          </a:p>
          <a:p>
            <a:pPr lvl="4" eaLnBrk="1" latinLnBrk="0" hangingPunct="1"/>
            <a:r>
              <a:rPr kumimoji="0" lang="it-IT"/>
              <a:t>Quinto livello</a:t>
            </a:r>
            <a:endParaRPr kumimoji="0" lang="en-US"/>
          </a:p>
        </p:txBody>
      </p:sp>
      <p:sp>
        <p:nvSpPr>
          <p:cNvPr id="10" name="Segnaposto data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752B6D3D-3B30-4F06-BAFD-8580BEFDEE57}" type="datetime1">
              <a:rPr lang="it-IT" smtClean="0"/>
              <a:pPr/>
              <a:t>04/03/2021</a:t>
            </a:fld>
            <a:endParaRPr lang="it-IT"/>
          </a:p>
        </p:txBody>
      </p:sp>
      <p:sp>
        <p:nvSpPr>
          <p:cNvPr id="22" name="Segnaposto piè di pagina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it-IT"/>
          </a:p>
        </p:txBody>
      </p:sp>
      <p:sp>
        <p:nvSpPr>
          <p:cNvPr id="18" name="Segnaposto numero diapositiva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78DEA69-0BC7-4B4B-A723-8F1A280F3126}" type="slidenum">
              <a:rPr lang="it-IT" smtClean="0"/>
              <a:pPr/>
              <a:t>‹N›</a:t>
            </a:fld>
            <a:endParaRPr lang="it-IT"/>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683567" y="2073502"/>
            <a:ext cx="7774632" cy="1119610"/>
          </a:xfrm>
        </p:spPr>
        <p:txBody>
          <a:bodyPr>
            <a:normAutofit/>
          </a:bodyPr>
          <a:lstStyle/>
          <a:p>
            <a:pPr algn="ctr"/>
            <a:r>
              <a:rPr lang="it-IT" dirty="0" err="1"/>
              <a:t>Labyrinth</a:t>
            </a:r>
            <a:r>
              <a:rPr lang="it-IT" dirty="0"/>
              <a:t> Escape</a:t>
            </a:r>
          </a:p>
        </p:txBody>
      </p:sp>
      <p:sp>
        <p:nvSpPr>
          <p:cNvPr id="3" name="Sottotitolo 2"/>
          <p:cNvSpPr>
            <a:spLocks noGrp="1"/>
          </p:cNvSpPr>
          <p:nvPr>
            <p:ph type="subTitle" idx="1"/>
          </p:nvPr>
        </p:nvSpPr>
        <p:spPr>
          <a:xfrm>
            <a:off x="7385180" y="4653136"/>
            <a:ext cx="1755372" cy="1199704"/>
          </a:xfrm>
        </p:spPr>
        <p:txBody>
          <a:bodyPr>
            <a:normAutofit/>
          </a:bodyPr>
          <a:lstStyle/>
          <a:p>
            <a:r>
              <a:rPr lang="it-IT" sz="1400" dirty="0"/>
              <a:t>xx/xx/2021</a:t>
            </a:r>
          </a:p>
        </p:txBody>
      </p:sp>
      <p:pic>
        <p:nvPicPr>
          <p:cNvPr id="5" name="Immagine 4">
            <a:extLst>
              <a:ext uri="{FF2B5EF4-FFF2-40B4-BE49-F238E27FC236}">
                <a16:creationId xmlns:a16="http://schemas.microsoft.com/office/drawing/2014/main" id="{4760AC87-5B20-4393-A52F-4720DAFA7DA5}"/>
              </a:ext>
            </a:extLst>
          </p:cNvPr>
          <p:cNvPicPr>
            <a:picLocks noChangeAspect="1"/>
          </p:cNvPicPr>
          <p:nvPr/>
        </p:nvPicPr>
        <p:blipFill>
          <a:blip r:embed="rId2"/>
          <a:stretch>
            <a:fillRect/>
          </a:stretch>
        </p:blipFill>
        <p:spPr>
          <a:xfrm>
            <a:off x="3852609" y="1268760"/>
            <a:ext cx="1438781" cy="804742"/>
          </a:xfrm>
          <a:prstGeom prst="rect">
            <a:avLst/>
          </a:prstGeom>
        </p:spPr>
      </p:pic>
      <p:pic>
        <p:nvPicPr>
          <p:cNvPr id="6" name="Immagine 5">
            <a:extLst>
              <a:ext uri="{FF2B5EF4-FFF2-40B4-BE49-F238E27FC236}">
                <a16:creationId xmlns:a16="http://schemas.microsoft.com/office/drawing/2014/main" id="{7757D528-9400-4707-A58F-30EEB0709DE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1155" y="248291"/>
            <a:ext cx="821690" cy="1115060"/>
          </a:xfrm>
          <a:prstGeom prst="rect">
            <a:avLst/>
          </a:prstGeom>
          <a:noFill/>
          <a:ln>
            <a:noFill/>
          </a:ln>
        </p:spPr>
      </p:pic>
      <p:sp>
        <p:nvSpPr>
          <p:cNvPr id="7" name="Sottotitolo 2">
            <a:extLst>
              <a:ext uri="{FF2B5EF4-FFF2-40B4-BE49-F238E27FC236}">
                <a16:creationId xmlns:a16="http://schemas.microsoft.com/office/drawing/2014/main" id="{E3E07C98-5A9E-491B-B79B-00590BE189E3}"/>
              </a:ext>
            </a:extLst>
          </p:cNvPr>
          <p:cNvSpPr txBox="1">
            <a:spLocks/>
          </p:cNvSpPr>
          <p:nvPr/>
        </p:nvSpPr>
        <p:spPr>
          <a:xfrm>
            <a:off x="685799" y="3573016"/>
            <a:ext cx="7774632" cy="1119610"/>
          </a:xfrm>
          <a:prstGeom prst="rect">
            <a:avLst/>
          </a:prstGeom>
        </p:spPr>
        <p:txBody>
          <a:bodyPr vert="horz" lIns="45720" rIns="45720">
            <a:norm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ctr"/>
            <a:r>
              <a:rPr lang="it-IT" sz="2400" dirty="0"/>
              <a:t>Presentazione esame</a:t>
            </a:r>
          </a:p>
          <a:p>
            <a:pPr algn="ctr"/>
            <a:r>
              <a:rPr lang="en-US" sz="2000" b="1" dirty="0"/>
              <a:t>COMPUTER GRAPHICS ARCH. - GAMES AND SIMULATION</a:t>
            </a:r>
            <a:endParaRPr lang="it-IT" sz="2000" dirty="0"/>
          </a:p>
        </p:txBody>
      </p:sp>
      <p:sp>
        <p:nvSpPr>
          <p:cNvPr id="8" name="Sottotitolo 2">
            <a:extLst>
              <a:ext uri="{FF2B5EF4-FFF2-40B4-BE49-F238E27FC236}">
                <a16:creationId xmlns:a16="http://schemas.microsoft.com/office/drawing/2014/main" id="{9EC52B71-04FB-42AA-8B1C-84D9249077E3}"/>
              </a:ext>
            </a:extLst>
          </p:cNvPr>
          <p:cNvSpPr txBox="1">
            <a:spLocks/>
          </p:cNvSpPr>
          <p:nvPr/>
        </p:nvSpPr>
        <p:spPr>
          <a:xfrm>
            <a:off x="7020272" y="620688"/>
            <a:ext cx="1800200" cy="1199704"/>
          </a:xfrm>
          <a:prstGeom prst="rect">
            <a:avLst/>
          </a:prstGeom>
        </p:spPr>
        <p:txBody>
          <a:bodyPr vert="horz" lIns="45720" rIns="45720">
            <a:norm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r>
              <a:rPr lang="it-IT" sz="1400" dirty="0"/>
              <a:t>Jorge Leonardo Quimi Villon</a:t>
            </a:r>
          </a:p>
          <a:p>
            <a:r>
              <a:rPr lang="it-IT" sz="1400" dirty="0"/>
              <a:t>4058221</a:t>
            </a:r>
          </a:p>
        </p:txBody>
      </p:sp>
    </p:spTree>
    <p:extLst>
      <p:ext uri="{BB962C8B-B14F-4D97-AF65-F5344CB8AC3E}">
        <p14:creationId xmlns:p14="http://schemas.microsoft.com/office/powerpoint/2010/main" val="4262020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CB18C4F-9226-40DF-A542-71F8C4B2BA7B}"/>
              </a:ext>
            </a:extLst>
          </p:cNvPr>
          <p:cNvSpPr>
            <a:spLocks noGrp="1"/>
          </p:cNvSpPr>
          <p:nvPr>
            <p:ph idx="1"/>
          </p:nvPr>
        </p:nvSpPr>
        <p:spPr/>
        <p:txBody>
          <a:bodyPr/>
          <a:lstStyle/>
          <a:p>
            <a:r>
              <a:rPr lang="en-US" dirty="0"/>
              <a:t>Start</a:t>
            </a:r>
          </a:p>
        </p:txBody>
      </p:sp>
      <p:sp>
        <p:nvSpPr>
          <p:cNvPr id="3" name="Segnaposto numero diapositiva 2">
            <a:extLst>
              <a:ext uri="{FF2B5EF4-FFF2-40B4-BE49-F238E27FC236}">
                <a16:creationId xmlns:a16="http://schemas.microsoft.com/office/drawing/2014/main" id="{EC898C96-B180-4071-9BF7-8B43D227BEFD}"/>
              </a:ext>
            </a:extLst>
          </p:cNvPr>
          <p:cNvSpPr>
            <a:spLocks noGrp="1"/>
          </p:cNvSpPr>
          <p:nvPr>
            <p:ph type="sldNum" sz="quarter" idx="12"/>
          </p:nvPr>
        </p:nvSpPr>
        <p:spPr/>
        <p:txBody>
          <a:bodyPr/>
          <a:lstStyle/>
          <a:p>
            <a:fld id="{878DEA69-0BC7-4B4B-A723-8F1A280F3126}" type="slidenum">
              <a:rPr lang="it-IT" smtClean="0"/>
              <a:pPr/>
              <a:t>10</a:t>
            </a:fld>
            <a:endParaRPr lang="it-IT"/>
          </a:p>
        </p:txBody>
      </p:sp>
      <p:sp>
        <p:nvSpPr>
          <p:cNvPr id="5" name="Titolo 3">
            <a:extLst>
              <a:ext uri="{FF2B5EF4-FFF2-40B4-BE49-F238E27FC236}">
                <a16:creationId xmlns:a16="http://schemas.microsoft.com/office/drawing/2014/main" id="{F1D0098C-1173-42E0-BDEE-EF04A76A2460}"/>
              </a:ext>
            </a:extLst>
          </p:cNvPr>
          <p:cNvSpPr>
            <a:spLocks noGrp="1"/>
          </p:cNvSpPr>
          <p:nvPr>
            <p:ph type="title"/>
          </p:nvPr>
        </p:nvSpPr>
        <p:spPr>
          <a:xfrm>
            <a:off x="457200" y="274638"/>
            <a:ext cx="8229600" cy="1143000"/>
          </a:xfrm>
        </p:spPr>
        <p:txBody>
          <a:bodyPr/>
          <a:lstStyle/>
          <a:p>
            <a:r>
              <a:rPr lang="en-US" dirty="0"/>
              <a:t>The states of the game</a:t>
            </a:r>
          </a:p>
        </p:txBody>
      </p:sp>
      <p:pic>
        <p:nvPicPr>
          <p:cNvPr id="6" name="Immagine 5">
            <a:extLst>
              <a:ext uri="{FF2B5EF4-FFF2-40B4-BE49-F238E27FC236}">
                <a16:creationId xmlns:a16="http://schemas.microsoft.com/office/drawing/2014/main" id="{5966A901-BC12-4268-ACC6-FEA10DF4586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204864"/>
            <a:ext cx="3240360" cy="1944216"/>
          </a:xfrm>
          <a:prstGeom prst="rect">
            <a:avLst/>
          </a:prstGeom>
          <a:noFill/>
          <a:ln>
            <a:noFill/>
          </a:ln>
        </p:spPr>
      </p:pic>
      <p:pic>
        <p:nvPicPr>
          <p:cNvPr id="7" name="Immagine 6">
            <a:extLst>
              <a:ext uri="{FF2B5EF4-FFF2-40B4-BE49-F238E27FC236}">
                <a16:creationId xmlns:a16="http://schemas.microsoft.com/office/drawing/2014/main" id="{5D0AB006-1A83-4C7F-9701-6F2A85DCA82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2221880"/>
            <a:ext cx="3240360" cy="1927200"/>
          </a:xfrm>
          <a:prstGeom prst="rect">
            <a:avLst/>
          </a:prstGeom>
          <a:noFill/>
          <a:ln>
            <a:noFill/>
          </a:ln>
        </p:spPr>
      </p:pic>
      <p:pic>
        <p:nvPicPr>
          <p:cNvPr id="8" name="Immagine 7">
            <a:extLst>
              <a:ext uri="{FF2B5EF4-FFF2-40B4-BE49-F238E27FC236}">
                <a16:creationId xmlns:a16="http://schemas.microsoft.com/office/drawing/2014/main" id="{50700A61-D6FC-44F3-8232-02A18AF047A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842" y="4611863"/>
            <a:ext cx="3230016" cy="1944216"/>
          </a:xfrm>
          <a:prstGeom prst="rect">
            <a:avLst/>
          </a:prstGeom>
          <a:noFill/>
          <a:ln>
            <a:noFill/>
          </a:ln>
        </p:spPr>
      </p:pic>
      <p:pic>
        <p:nvPicPr>
          <p:cNvPr id="9" name="Immagine 8">
            <a:extLst>
              <a:ext uri="{FF2B5EF4-FFF2-40B4-BE49-F238E27FC236}">
                <a16:creationId xmlns:a16="http://schemas.microsoft.com/office/drawing/2014/main" id="{472FA285-D34B-4367-B145-CC7E18C6FF1F}"/>
              </a:ext>
            </a:extLst>
          </p:cNvPr>
          <p:cNvPicPr>
            <a:picLocks noChangeAspect="1"/>
          </p:cNvPicPr>
          <p:nvPr/>
        </p:nvPicPr>
        <p:blipFill>
          <a:blip r:embed="rId5"/>
          <a:stretch>
            <a:fillRect/>
          </a:stretch>
        </p:blipFill>
        <p:spPr>
          <a:xfrm>
            <a:off x="6876256" y="6070981"/>
            <a:ext cx="455862" cy="622558"/>
          </a:xfrm>
          <a:prstGeom prst="rect">
            <a:avLst/>
          </a:prstGeom>
        </p:spPr>
      </p:pic>
      <p:pic>
        <p:nvPicPr>
          <p:cNvPr id="10" name="Immagine 9">
            <a:extLst>
              <a:ext uri="{FF2B5EF4-FFF2-40B4-BE49-F238E27FC236}">
                <a16:creationId xmlns:a16="http://schemas.microsoft.com/office/drawing/2014/main" id="{C09393B4-4BBA-4130-A371-39A97F6E1B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17256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2D014DB7-E85E-49E6-887B-4E8FF2B36313}"/>
              </a:ext>
            </a:extLst>
          </p:cNvPr>
          <p:cNvSpPr>
            <a:spLocks noGrp="1"/>
          </p:cNvSpPr>
          <p:nvPr>
            <p:ph idx="1"/>
          </p:nvPr>
        </p:nvSpPr>
        <p:spPr/>
        <p:txBody>
          <a:bodyPr/>
          <a:lstStyle/>
          <a:p>
            <a:r>
              <a:rPr lang="en-US" dirty="0"/>
              <a:t>Create a level</a:t>
            </a:r>
          </a:p>
        </p:txBody>
      </p:sp>
      <p:sp>
        <p:nvSpPr>
          <p:cNvPr id="3" name="Segnaposto numero diapositiva 2">
            <a:extLst>
              <a:ext uri="{FF2B5EF4-FFF2-40B4-BE49-F238E27FC236}">
                <a16:creationId xmlns:a16="http://schemas.microsoft.com/office/drawing/2014/main" id="{0C2AE51A-BE6E-41B0-95A8-F2775D6F1C8E}"/>
              </a:ext>
            </a:extLst>
          </p:cNvPr>
          <p:cNvSpPr>
            <a:spLocks noGrp="1"/>
          </p:cNvSpPr>
          <p:nvPr>
            <p:ph type="sldNum" sz="quarter" idx="12"/>
          </p:nvPr>
        </p:nvSpPr>
        <p:spPr/>
        <p:txBody>
          <a:bodyPr/>
          <a:lstStyle/>
          <a:p>
            <a:fld id="{878DEA69-0BC7-4B4B-A723-8F1A280F3126}" type="slidenum">
              <a:rPr lang="it-IT" smtClean="0"/>
              <a:pPr/>
              <a:t>11</a:t>
            </a:fld>
            <a:endParaRPr lang="it-IT"/>
          </a:p>
        </p:txBody>
      </p:sp>
      <p:sp>
        <p:nvSpPr>
          <p:cNvPr id="5" name="Titolo 3">
            <a:extLst>
              <a:ext uri="{FF2B5EF4-FFF2-40B4-BE49-F238E27FC236}">
                <a16:creationId xmlns:a16="http://schemas.microsoft.com/office/drawing/2014/main" id="{81319952-2930-4F79-8306-D271881C5C9C}"/>
              </a:ext>
            </a:extLst>
          </p:cNvPr>
          <p:cNvSpPr>
            <a:spLocks noGrp="1"/>
          </p:cNvSpPr>
          <p:nvPr>
            <p:ph type="title"/>
          </p:nvPr>
        </p:nvSpPr>
        <p:spPr>
          <a:xfrm>
            <a:off x="457200" y="274638"/>
            <a:ext cx="8229600" cy="1143000"/>
          </a:xfrm>
        </p:spPr>
        <p:txBody>
          <a:bodyPr/>
          <a:lstStyle/>
          <a:p>
            <a:r>
              <a:rPr lang="en-US" dirty="0"/>
              <a:t>The states of the game</a:t>
            </a:r>
          </a:p>
        </p:txBody>
      </p:sp>
      <p:pic>
        <p:nvPicPr>
          <p:cNvPr id="6" name="Immagine 5">
            <a:extLst>
              <a:ext uri="{FF2B5EF4-FFF2-40B4-BE49-F238E27FC236}">
                <a16:creationId xmlns:a16="http://schemas.microsoft.com/office/drawing/2014/main" id="{500B9F12-FCA6-4D3C-80F8-799C2BC87F6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32856"/>
            <a:ext cx="2520280" cy="3364169"/>
          </a:xfrm>
          <a:prstGeom prst="rect">
            <a:avLst/>
          </a:prstGeom>
          <a:noFill/>
          <a:ln>
            <a:noFill/>
          </a:ln>
        </p:spPr>
      </p:pic>
      <p:sp>
        <p:nvSpPr>
          <p:cNvPr id="7" name="CasellaDiTesto 6">
            <a:extLst>
              <a:ext uri="{FF2B5EF4-FFF2-40B4-BE49-F238E27FC236}">
                <a16:creationId xmlns:a16="http://schemas.microsoft.com/office/drawing/2014/main" id="{1F697C79-5E6E-46EA-BA83-5F2E54AE33F0}"/>
              </a:ext>
            </a:extLst>
          </p:cNvPr>
          <p:cNvSpPr txBox="1"/>
          <p:nvPr/>
        </p:nvSpPr>
        <p:spPr>
          <a:xfrm>
            <a:off x="2094688" y="5526470"/>
            <a:ext cx="994183" cy="369332"/>
          </a:xfrm>
          <a:prstGeom prst="rect">
            <a:avLst/>
          </a:prstGeom>
          <a:noFill/>
        </p:spPr>
        <p:txBody>
          <a:bodyPr wrap="none" rtlCol="0">
            <a:spAutoFit/>
          </a:bodyPr>
          <a:lstStyle/>
          <a:p>
            <a:r>
              <a:rPr lang="en-US" dirty="0"/>
              <a:t>.txt file</a:t>
            </a:r>
          </a:p>
        </p:txBody>
      </p:sp>
      <p:pic>
        <p:nvPicPr>
          <p:cNvPr id="9" name="Immagine 8">
            <a:extLst>
              <a:ext uri="{FF2B5EF4-FFF2-40B4-BE49-F238E27FC236}">
                <a16:creationId xmlns:a16="http://schemas.microsoft.com/office/drawing/2014/main" id="{499CEDE1-7E4D-4A13-A098-620690384DB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67944" y="2829756"/>
            <a:ext cx="4886325" cy="1829106"/>
          </a:xfrm>
          <a:prstGeom prst="rect">
            <a:avLst/>
          </a:prstGeom>
        </p:spPr>
      </p:pic>
      <p:pic>
        <p:nvPicPr>
          <p:cNvPr id="10" name="Immagine 9">
            <a:extLst>
              <a:ext uri="{FF2B5EF4-FFF2-40B4-BE49-F238E27FC236}">
                <a16:creationId xmlns:a16="http://schemas.microsoft.com/office/drawing/2014/main" id="{5FEB054E-9E94-492A-B3C2-491923F39BCB}"/>
              </a:ext>
            </a:extLst>
          </p:cNvPr>
          <p:cNvPicPr>
            <a:picLocks noChangeAspect="1"/>
          </p:cNvPicPr>
          <p:nvPr/>
        </p:nvPicPr>
        <p:blipFill>
          <a:blip r:embed="rId4"/>
          <a:stretch>
            <a:fillRect/>
          </a:stretch>
        </p:blipFill>
        <p:spPr>
          <a:xfrm>
            <a:off x="6876256" y="6070981"/>
            <a:ext cx="455862" cy="622558"/>
          </a:xfrm>
          <a:prstGeom prst="rect">
            <a:avLst/>
          </a:prstGeom>
        </p:spPr>
      </p:pic>
      <p:pic>
        <p:nvPicPr>
          <p:cNvPr id="11" name="Immagine 10">
            <a:extLst>
              <a:ext uri="{FF2B5EF4-FFF2-40B4-BE49-F238E27FC236}">
                <a16:creationId xmlns:a16="http://schemas.microsoft.com/office/drawing/2014/main" id="{BB4FD058-9EF8-47E2-B546-C14B36FD88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429011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7ED1E84A-5ECE-4AA2-8F3C-9E3B0B9C9315}"/>
              </a:ext>
            </a:extLst>
          </p:cNvPr>
          <p:cNvSpPr>
            <a:spLocks noGrp="1"/>
          </p:cNvSpPr>
          <p:nvPr>
            <p:ph idx="1"/>
          </p:nvPr>
        </p:nvSpPr>
        <p:spPr/>
        <p:txBody>
          <a:bodyPr/>
          <a:lstStyle/>
          <a:p>
            <a:r>
              <a:rPr lang="en-US" dirty="0"/>
              <a:t>Game Over and Win screen</a:t>
            </a:r>
          </a:p>
        </p:txBody>
      </p:sp>
      <p:sp>
        <p:nvSpPr>
          <p:cNvPr id="3" name="Segnaposto numero diapositiva 2">
            <a:extLst>
              <a:ext uri="{FF2B5EF4-FFF2-40B4-BE49-F238E27FC236}">
                <a16:creationId xmlns:a16="http://schemas.microsoft.com/office/drawing/2014/main" id="{103B18BE-60E3-4304-83D9-6ABB820A4F36}"/>
              </a:ext>
            </a:extLst>
          </p:cNvPr>
          <p:cNvSpPr>
            <a:spLocks noGrp="1"/>
          </p:cNvSpPr>
          <p:nvPr>
            <p:ph type="sldNum" sz="quarter" idx="12"/>
          </p:nvPr>
        </p:nvSpPr>
        <p:spPr/>
        <p:txBody>
          <a:bodyPr/>
          <a:lstStyle/>
          <a:p>
            <a:fld id="{878DEA69-0BC7-4B4B-A723-8F1A280F3126}" type="slidenum">
              <a:rPr lang="it-IT" smtClean="0"/>
              <a:pPr/>
              <a:t>12</a:t>
            </a:fld>
            <a:endParaRPr lang="it-IT"/>
          </a:p>
        </p:txBody>
      </p:sp>
      <p:sp>
        <p:nvSpPr>
          <p:cNvPr id="5" name="Titolo 3">
            <a:extLst>
              <a:ext uri="{FF2B5EF4-FFF2-40B4-BE49-F238E27FC236}">
                <a16:creationId xmlns:a16="http://schemas.microsoft.com/office/drawing/2014/main" id="{5C9035A8-783F-4E3A-A5C1-F13162B5B0EC}"/>
              </a:ext>
            </a:extLst>
          </p:cNvPr>
          <p:cNvSpPr>
            <a:spLocks noGrp="1"/>
          </p:cNvSpPr>
          <p:nvPr>
            <p:ph type="title"/>
          </p:nvPr>
        </p:nvSpPr>
        <p:spPr>
          <a:xfrm>
            <a:off x="457200" y="274638"/>
            <a:ext cx="8229600" cy="1143000"/>
          </a:xfrm>
        </p:spPr>
        <p:txBody>
          <a:bodyPr/>
          <a:lstStyle/>
          <a:p>
            <a:r>
              <a:rPr lang="en-US" dirty="0"/>
              <a:t>The states of the game</a:t>
            </a:r>
          </a:p>
        </p:txBody>
      </p:sp>
      <p:pic>
        <p:nvPicPr>
          <p:cNvPr id="6" name="Immagine 5">
            <a:extLst>
              <a:ext uri="{FF2B5EF4-FFF2-40B4-BE49-F238E27FC236}">
                <a16:creationId xmlns:a16="http://schemas.microsoft.com/office/drawing/2014/main" id="{132534EC-DBE4-4174-BB3B-1816F3FC29A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524" y="2556177"/>
            <a:ext cx="4186808" cy="2376264"/>
          </a:xfrm>
          <a:prstGeom prst="rect">
            <a:avLst/>
          </a:prstGeom>
          <a:noFill/>
          <a:ln>
            <a:noFill/>
          </a:ln>
        </p:spPr>
      </p:pic>
      <p:pic>
        <p:nvPicPr>
          <p:cNvPr id="7" name="Immagine 6">
            <a:extLst>
              <a:ext uri="{FF2B5EF4-FFF2-40B4-BE49-F238E27FC236}">
                <a16:creationId xmlns:a16="http://schemas.microsoft.com/office/drawing/2014/main" id="{F80B6CC5-C10A-41C2-847F-6A7C1DF68578}"/>
              </a:ext>
            </a:extLst>
          </p:cNvPr>
          <p:cNvPicPr>
            <a:picLocks noChangeAspect="1"/>
          </p:cNvPicPr>
          <p:nvPr/>
        </p:nvPicPr>
        <p:blipFill>
          <a:blip r:embed="rId3"/>
          <a:stretch>
            <a:fillRect/>
          </a:stretch>
        </p:blipFill>
        <p:spPr>
          <a:xfrm>
            <a:off x="6876256" y="6070981"/>
            <a:ext cx="455862" cy="622558"/>
          </a:xfrm>
          <a:prstGeom prst="rect">
            <a:avLst/>
          </a:prstGeom>
        </p:spPr>
      </p:pic>
      <p:pic>
        <p:nvPicPr>
          <p:cNvPr id="8" name="Immagine 7">
            <a:extLst>
              <a:ext uri="{FF2B5EF4-FFF2-40B4-BE49-F238E27FC236}">
                <a16:creationId xmlns:a16="http://schemas.microsoft.com/office/drawing/2014/main" id="{A4CD7E5A-10CF-419D-9B61-2C746F1FA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pic>
        <p:nvPicPr>
          <p:cNvPr id="9" name="Immagine 8" descr="Immagine che contiene testo, erba, esterni, segnale&#10;&#10;Descrizione generata automaticamente">
            <a:extLst>
              <a:ext uri="{FF2B5EF4-FFF2-40B4-BE49-F238E27FC236}">
                <a16:creationId xmlns:a16="http://schemas.microsoft.com/office/drawing/2014/main" id="{A784FB00-D9AA-4B64-978F-1F97DEFD8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4674" y="2556177"/>
            <a:ext cx="4255478" cy="2376264"/>
          </a:xfrm>
          <a:prstGeom prst="rect">
            <a:avLst/>
          </a:prstGeom>
        </p:spPr>
      </p:pic>
    </p:spTree>
    <p:extLst>
      <p:ext uri="{BB962C8B-B14F-4D97-AF65-F5344CB8AC3E}">
        <p14:creationId xmlns:p14="http://schemas.microsoft.com/office/powerpoint/2010/main" val="349157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4443B363-3D37-42D6-9459-B099ECF456A9}"/>
              </a:ext>
            </a:extLst>
          </p:cNvPr>
          <p:cNvSpPr>
            <a:spLocks noGrp="1"/>
          </p:cNvSpPr>
          <p:nvPr>
            <p:ph idx="1"/>
          </p:nvPr>
        </p:nvSpPr>
        <p:spPr/>
        <p:txBody>
          <a:bodyPr/>
          <a:lstStyle/>
          <a:p>
            <a:endParaRPr lang="en-US"/>
          </a:p>
        </p:txBody>
      </p:sp>
      <p:sp>
        <p:nvSpPr>
          <p:cNvPr id="3" name="Segnaposto numero diapositiva 2">
            <a:extLst>
              <a:ext uri="{FF2B5EF4-FFF2-40B4-BE49-F238E27FC236}">
                <a16:creationId xmlns:a16="http://schemas.microsoft.com/office/drawing/2014/main" id="{2A5D0641-7A87-4A6E-97F7-7B35D982BD10}"/>
              </a:ext>
            </a:extLst>
          </p:cNvPr>
          <p:cNvSpPr>
            <a:spLocks noGrp="1"/>
          </p:cNvSpPr>
          <p:nvPr>
            <p:ph type="sldNum" sz="quarter" idx="12"/>
          </p:nvPr>
        </p:nvSpPr>
        <p:spPr/>
        <p:txBody>
          <a:bodyPr/>
          <a:lstStyle/>
          <a:p>
            <a:fld id="{878DEA69-0BC7-4B4B-A723-8F1A280F3126}" type="slidenum">
              <a:rPr lang="it-IT" smtClean="0"/>
              <a:pPr/>
              <a:t>13</a:t>
            </a:fld>
            <a:endParaRPr lang="it-IT"/>
          </a:p>
        </p:txBody>
      </p:sp>
      <p:sp>
        <p:nvSpPr>
          <p:cNvPr id="4" name="Titolo 3">
            <a:extLst>
              <a:ext uri="{FF2B5EF4-FFF2-40B4-BE49-F238E27FC236}">
                <a16:creationId xmlns:a16="http://schemas.microsoft.com/office/drawing/2014/main" id="{1B20FE90-3AEE-4B4E-96BF-DBF09F3B5964}"/>
              </a:ext>
            </a:extLst>
          </p:cNvPr>
          <p:cNvSpPr>
            <a:spLocks noGrp="1"/>
          </p:cNvSpPr>
          <p:nvPr>
            <p:ph type="title"/>
          </p:nvPr>
        </p:nvSpPr>
        <p:spPr/>
        <p:txBody>
          <a:bodyPr/>
          <a:lstStyle/>
          <a:p>
            <a:r>
              <a:rPr lang="en-US" dirty="0"/>
              <a:t>Video</a:t>
            </a:r>
          </a:p>
        </p:txBody>
      </p:sp>
      <p:pic>
        <p:nvPicPr>
          <p:cNvPr id="5" name="Immagine 4">
            <a:extLst>
              <a:ext uri="{FF2B5EF4-FFF2-40B4-BE49-F238E27FC236}">
                <a16:creationId xmlns:a16="http://schemas.microsoft.com/office/drawing/2014/main" id="{5DECC222-6842-4D21-ADDF-C40B269D6134}"/>
              </a:ext>
            </a:extLst>
          </p:cNvPr>
          <p:cNvPicPr>
            <a:picLocks noChangeAspect="1"/>
          </p:cNvPicPr>
          <p:nvPr/>
        </p:nvPicPr>
        <p:blipFill>
          <a:blip r:embed="rId2"/>
          <a:stretch>
            <a:fillRect/>
          </a:stretch>
        </p:blipFill>
        <p:spPr>
          <a:xfrm>
            <a:off x="6876256" y="6070981"/>
            <a:ext cx="455862" cy="622558"/>
          </a:xfrm>
          <a:prstGeom prst="rect">
            <a:avLst/>
          </a:prstGeom>
        </p:spPr>
      </p:pic>
      <p:pic>
        <p:nvPicPr>
          <p:cNvPr id="6" name="Immagine 5">
            <a:extLst>
              <a:ext uri="{FF2B5EF4-FFF2-40B4-BE49-F238E27FC236}">
                <a16:creationId xmlns:a16="http://schemas.microsoft.com/office/drawing/2014/main" id="{140C553C-236F-467D-ABBA-AED868918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162276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671D24D-6A33-42D5-AE9D-A0A988FB0046}"/>
              </a:ext>
            </a:extLst>
          </p:cNvPr>
          <p:cNvSpPr>
            <a:spLocks noGrp="1"/>
          </p:cNvSpPr>
          <p:nvPr>
            <p:ph idx="1"/>
          </p:nvPr>
        </p:nvSpPr>
        <p:spPr/>
        <p:txBody>
          <a:bodyPr/>
          <a:lstStyle/>
          <a:p>
            <a:r>
              <a:rPr lang="en-US" sz="1800" dirty="0"/>
              <a:t>The development of this game has been very important for the understanding and practice of creating 2D games using the C# language and Monogame.</a:t>
            </a:r>
            <a:endParaRPr lang="it-IT" sz="1800" dirty="0"/>
          </a:p>
          <a:p>
            <a:r>
              <a:rPr lang="en-US" sz="1800" dirty="0"/>
              <a:t>A control system was used for the development of this game, Git version control system (VCS). In this case I did a single job, but it is very important if you do teamwork.</a:t>
            </a:r>
            <a:endParaRPr lang="it-IT" sz="1800" dirty="0"/>
          </a:p>
          <a:p>
            <a:r>
              <a:rPr lang="en-US" sz="1800" dirty="0"/>
              <a:t>Labyrinth escape can still be improved and expanded. I thought it would be interesting to implement a recurse system of game state to recover an interrupted game. Also, in order to broaden the perspective of game, it may be useful to add new maps, and new traps. </a:t>
            </a:r>
            <a:endParaRPr lang="it-IT" sz="1800" dirty="0"/>
          </a:p>
          <a:p>
            <a:endParaRPr lang="en-US" dirty="0"/>
          </a:p>
        </p:txBody>
      </p:sp>
      <p:sp>
        <p:nvSpPr>
          <p:cNvPr id="3" name="Segnaposto numero diapositiva 2">
            <a:extLst>
              <a:ext uri="{FF2B5EF4-FFF2-40B4-BE49-F238E27FC236}">
                <a16:creationId xmlns:a16="http://schemas.microsoft.com/office/drawing/2014/main" id="{FE80AE8A-BCFE-4D20-8E91-0D1479E4DB11}"/>
              </a:ext>
            </a:extLst>
          </p:cNvPr>
          <p:cNvSpPr>
            <a:spLocks noGrp="1"/>
          </p:cNvSpPr>
          <p:nvPr>
            <p:ph type="sldNum" sz="quarter" idx="12"/>
          </p:nvPr>
        </p:nvSpPr>
        <p:spPr/>
        <p:txBody>
          <a:bodyPr/>
          <a:lstStyle/>
          <a:p>
            <a:fld id="{878DEA69-0BC7-4B4B-A723-8F1A280F3126}" type="slidenum">
              <a:rPr lang="it-IT" smtClean="0"/>
              <a:pPr/>
              <a:t>14</a:t>
            </a:fld>
            <a:endParaRPr lang="it-IT"/>
          </a:p>
        </p:txBody>
      </p:sp>
      <p:sp>
        <p:nvSpPr>
          <p:cNvPr id="4" name="Titolo 3">
            <a:extLst>
              <a:ext uri="{FF2B5EF4-FFF2-40B4-BE49-F238E27FC236}">
                <a16:creationId xmlns:a16="http://schemas.microsoft.com/office/drawing/2014/main" id="{F30CADED-DBA4-4EF0-90A8-75FBABA4FB4C}"/>
              </a:ext>
            </a:extLst>
          </p:cNvPr>
          <p:cNvSpPr>
            <a:spLocks noGrp="1"/>
          </p:cNvSpPr>
          <p:nvPr>
            <p:ph type="title"/>
          </p:nvPr>
        </p:nvSpPr>
        <p:spPr/>
        <p:txBody>
          <a:bodyPr>
            <a:noAutofit/>
          </a:bodyPr>
          <a:lstStyle/>
          <a:p>
            <a:r>
              <a:rPr lang="en-US" sz="3200" dirty="0"/>
              <a:t>Conclusion and future developments</a:t>
            </a:r>
          </a:p>
        </p:txBody>
      </p:sp>
      <p:pic>
        <p:nvPicPr>
          <p:cNvPr id="5" name="Immagine 4">
            <a:extLst>
              <a:ext uri="{FF2B5EF4-FFF2-40B4-BE49-F238E27FC236}">
                <a16:creationId xmlns:a16="http://schemas.microsoft.com/office/drawing/2014/main" id="{818FB706-0497-47FC-B105-86550A3DD6CB}"/>
              </a:ext>
            </a:extLst>
          </p:cNvPr>
          <p:cNvPicPr>
            <a:picLocks noChangeAspect="1"/>
          </p:cNvPicPr>
          <p:nvPr/>
        </p:nvPicPr>
        <p:blipFill>
          <a:blip r:embed="rId2"/>
          <a:stretch>
            <a:fillRect/>
          </a:stretch>
        </p:blipFill>
        <p:spPr>
          <a:xfrm>
            <a:off x="6876256" y="6070981"/>
            <a:ext cx="455862" cy="622558"/>
          </a:xfrm>
          <a:prstGeom prst="rect">
            <a:avLst/>
          </a:prstGeom>
        </p:spPr>
      </p:pic>
      <p:pic>
        <p:nvPicPr>
          <p:cNvPr id="6" name="Immagine 5">
            <a:extLst>
              <a:ext uri="{FF2B5EF4-FFF2-40B4-BE49-F238E27FC236}">
                <a16:creationId xmlns:a16="http://schemas.microsoft.com/office/drawing/2014/main" id="{BABDB4F9-4876-49D4-AE33-B8C2FD3144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129251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878DEA69-0BC7-4B4B-A723-8F1A280F3126}" type="slidenum">
              <a:rPr lang="it-IT" smtClean="0"/>
              <a:pPr/>
              <a:t>2</a:t>
            </a:fld>
            <a:endParaRPr lang="it-IT"/>
          </a:p>
        </p:txBody>
      </p:sp>
      <p:pic>
        <p:nvPicPr>
          <p:cNvPr id="5" name="Immagine 4">
            <a:extLst>
              <a:ext uri="{FF2B5EF4-FFF2-40B4-BE49-F238E27FC236}">
                <a16:creationId xmlns:a16="http://schemas.microsoft.com/office/drawing/2014/main" id="{2812B09A-B5D0-4F52-9BEA-D491CFB488B4}"/>
              </a:ext>
            </a:extLst>
          </p:cNvPr>
          <p:cNvPicPr>
            <a:picLocks noChangeAspect="1"/>
          </p:cNvPicPr>
          <p:nvPr/>
        </p:nvPicPr>
        <p:blipFill>
          <a:blip r:embed="rId2"/>
          <a:stretch>
            <a:fillRect/>
          </a:stretch>
        </p:blipFill>
        <p:spPr>
          <a:xfrm>
            <a:off x="6876256" y="6070981"/>
            <a:ext cx="455862" cy="622558"/>
          </a:xfrm>
          <a:prstGeom prst="rect">
            <a:avLst/>
          </a:prstGeom>
        </p:spPr>
      </p:pic>
      <p:pic>
        <p:nvPicPr>
          <p:cNvPr id="8" name="Immagine 7">
            <a:extLst>
              <a:ext uri="{FF2B5EF4-FFF2-40B4-BE49-F238E27FC236}">
                <a16:creationId xmlns:a16="http://schemas.microsoft.com/office/drawing/2014/main" id="{C342725F-41AE-43A5-9ED2-D411C9E14A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
        <p:nvSpPr>
          <p:cNvPr id="7" name="Titolo 6">
            <a:extLst>
              <a:ext uri="{FF2B5EF4-FFF2-40B4-BE49-F238E27FC236}">
                <a16:creationId xmlns:a16="http://schemas.microsoft.com/office/drawing/2014/main" id="{F46C40EA-F52E-47FE-B6AD-5DE3AC07E28D}"/>
              </a:ext>
            </a:extLst>
          </p:cNvPr>
          <p:cNvSpPr>
            <a:spLocks noGrp="1"/>
          </p:cNvSpPr>
          <p:nvPr>
            <p:ph type="title"/>
          </p:nvPr>
        </p:nvSpPr>
        <p:spPr/>
        <p:txBody>
          <a:bodyPr/>
          <a:lstStyle/>
          <a:p>
            <a:r>
              <a:rPr lang="en-US" dirty="0"/>
              <a:t>Summary</a:t>
            </a:r>
          </a:p>
        </p:txBody>
      </p:sp>
      <p:sp>
        <p:nvSpPr>
          <p:cNvPr id="2" name="CasellaDiTesto 1">
            <a:extLst>
              <a:ext uri="{FF2B5EF4-FFF2-40B4-BE49-F238E27FC236}">
                <a16:creationId xmlns:a16="http://schemas.microsoft.com/office/drawing/2014/main" id="{97CFE410-287B-40F0-9646-56F6D3A1D04C}"/>
              </a:ext>
            </a:extLst>
          </p:cNvPr>
          <p:cNvSpPr txBox="1"/>
          <p:nvPr/>
        </p:nvSpPr>
        <p:spPr>
          <a:xfrm>
            <a:off x="323528" y="1187518"/>
            <a:ext cx="8189618" cy="44781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Target…………………………………………………………</a:t>
            </a:r>
          </a:p>
          <a:p>
            <a:pPr marL="285750" indent="-285750">
              <a:lnSpc>
                <a:spcPct val="150000"/>
              </a:lnSpc>
              <a:buFont typeface="Arial" panose="020B0604020202020204" pitchFamily="34" charset="0"/>
              <a:buChar char="•"/>
            </a:pPr>
            <a:r>
              <a:rPr lang="en-US" sz="2400" dirty="0"/>
              <a:t>Introduction………………………………………………….</a:t>
            </a:r>
          </a:p>
          <a:p>
            <a:pPr marL="285750" indent="-285750">
              <a:lnSpc>
                <a:spcPct val="150000"/>
              </a:lnSpc>
              <a:buFont typeface="Arial" panose="020B0604020202020204" pitchFamily="34" charset="0"/>
              <a:buChar char="•"/>
            </a:pPr>
            <a:r>
              <a:rPr lang="en-US" sz="2400" dirty="0"/>
              <a:t>MonoGame framework…………………………………….</a:t>
            </a:r>
          </a:p>
          <a:p>
            <a:pPr marL="285750" indent="-285750">
              <a:lnSpc>
                <a:spcPct val="150000"/>
              </a:lnSpc>
              <a:buFont typeface="Arial" panose="020B0604020202020204" pitchFamily="34" charset="0"/>
              <a:buChar char="•"/>
            </a:pPr>
            <a:r>
              <a:rPr lang="en-US" sz="2400" dirty="0"/>
              <a:t>The structure of Labyrinth Escape………………………</a:t>
            </a:r>
          </a:p>
          <a:p>
            <a:pPr marL="285750" indent="-285750">
              <a:lnSpc>
                <a:spcPct val="150000"/>
              </a:lnSpc>
              <a:buFont typeface="Arial" panose="020B0604020202020204" pitchFamily="34" charset="0"/>
              <a:buChar char="•"/>
            </a:pPr>
            <a:r>
              <a:rPr lang="en-US" sz="2400" dirty="0"/>
              <a:t>The main classes……………………………………………</a:t>
            </a:r>
          </a:p>
          <a:p>
            <a:pPr marL="285750" indent="-285750">
              <a:lnSpc>
                <a:spcPct val="150000"/>
              </a:lnSpc>
              <a:buFont typeface="Arial" panose="020B0604020202020204" pitchFamily="34" charset="0"/>
              <a:buChar char="•"/>
            </a:pPr>
            <a:r>
              <a:rPr lang="en-US" sz="2400" dirty="0"/>
              <a:t>The states of the game……………………………………</a:t>
            </a:r>
          </a:p>
          <a:p>
            <a:pPr marL="285750" indent="-285750">
              <a:lnSpc>
                <a:spcPct val="150000"/>
              </a:lnSpc>
              <a:buFont typeface="Arial" panose="020B0604020202020204" pitchFamily="34" charset="0"/>
              <a:buChar char="•"/>
            </a:pPr>
            <a:r>
              <a:rPr lang="en-US" sz="2400" dirty="0"/>
              <a:t>Handle Save File……………………………………………</a:t>
            </a:r>
          </a:p>
          <a:p>
            <a:pPr marL="285750" indent="-285750">
              <a:lnSpc>
                <a:spcPct val="150000"/>
              </a:lnSpc>
              <a:buFont typeface="Arial" panose="020B0604020202020204" pitchFamily="34" charset="0"/>
              <a:buChar char="•"/>
            </a:pPr>
            <a:r>
              <a:rPr lang="en-US" sz="2400" dirty="0"/>
              <a:t>Conclusion and future developments………………….</a:t>
            </a:r>
          </a:p>
        </p:txBody>
      </p:sp>
    </p:spTree>
    <p:extLst>
      <p:ext uri="{BB962C8B-B14F-4D97-AF65-F5344CB8AC3E}">
        <p14:creationId xmlns:p14="http://schemas.microsoft.com/office/powerpoint/2010/main" val="1110257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4B9CC52C-8262-4A7C-BA5A-3377271E9C37}"/>
              </a:ext>
            </a:extLst>
          </p:cNvPr>
          <p:cNvSpPr>
            <a:spLocks noGrp="1"/>
          </p:cNvSpPr>
          <p:nvPr>
            <p:ph idx="1"/>
          </p:nvPr>
        </p:nvSpPr>
        <p:spPr/>
        <p:txBody>
          <a:bodyPr>
            <a:normAutofit lnSpcReduction="10000"/>
          </a:bodyPr>
          <a:lstStyle/>
          <a:p>
            <a:r>
              <a:rPr lang="en-US" sz="2400" dirty="0"/>
              <a:t>Create a game, in this case rework the labyrinth covered during the lessons, using Monogames framework. </a:t>
            </a:r>
          </a:p>
          <a:p>
            <a:endParaRPr lang="en-US" sz="2400" dirty="0"/>
          </a:p>
          <a:p>
            <a:r>
              <a:rPr lang="en-US" sz="2400" dirty="0"/>
              <a:t>The aim of the game is to get the character out of the labyrinth by avoiding obstacles and looking for the key to go to the next level.</a:t>
            </a:r>
          </a:p>
          <a:p>
            <a:endParaRPr lang="en-US" sz="2400" dirty="0"/>
          </a:p>
          <a:p>
            <a:r>
              <a:rPr lang="en-US" sz="2400" dirty="0"/>
              <a:t>make the shortest possible time </a:t>
            </a:r>
          </a:p>
          <a:p>
            <a:endParaRPr lang="en-US" sz="2400" dirty="0"/>
          </a:p>
          <a:p>
            <a:r>
              <a:rPr lang="en-US" sz="2400" dirty="0"/>
              <a:t>The game is divided into several levels, in increasing order of difficulty. </a:t>
            </a:r>
            <a:endParaRPr lang="it-IT" sz="2400" dirty="0"/>
          </a:p>
          <a:p>
            <a:endParaRPr lang="en-US" sz="2400" dirty="0"/>
          </a:p>
        </p:txBody>
      </p:sp>
      <p:sp>
        <p:nvSpPr>
          <p:cNvPr id="3" name="Segnaposto numero diapositiva 2">
            <a:extLst>
              <a:ext uri="{FF2B5EF4-FFF2-40B4-BE49-F238E27FC236}">
                <a16:creationId xmlns:a16="http://schemas.microsoft.com/office/drawing/2014/main" id="{9B4EA400-C676-4C87-913B-CACD7B24DB4B}"/>
              </a:ext>
            </a:extLst>
          </p:cNvPr>
          <p:cNvSpPr>
            <a:spLocks noGrp="1"/>
          </p:cNvSpPr>
          <p:nvPr>
            <p:ph type="sldNum" sz="quarter" idx="12"/>
          </p:nvPr>
        </p:nvSpPr>
        <p:spPr/>
        <p:txBody>
          <a:bodyPr/>
          <a:lstStyle/>
          <a:p>
            <a:fld id="{878DEA69-0BC7-4B4B-A723-8F1A280F3126}" type="slidenum">
              <a:rPr lang="it-IT" smtClean="0"/>
              <a:pPr/>
              <a:t>3</a:t>
            </a:fld>
            <a:endParaRPr lang="it-IT"/>
          </a:p>
        </p:txBody>
      </p:sp>
      <p:sp>
        <p:nvSpPr>
          <p:cNvPr id="4" name="Titolo 3">
            <a:extLst>
              <a:ext uri="{FF2B5EF4-FFF2-40B4-BE49-F238E27FC236}">
                <a16:creationId xmlns:a16="http://schemas.microsoft.com/office/drawing/2014/main" id="{E585D2A2-C71F-4948-BB34-D719133569BE}"/>
              </a:ext>
            </a:extLst>
          </p:cNvPr>
          <p:cNvSpPr>
            <a:spLocks noGrp="1"/>
          </p:cNvSpPr>
          <p:nvPr>
            <p:ph type="title"/>
          </p:nvPr>
        </p:nvSpPr>
        <p:spPr/>
        <p:txBody>
          <a:bodyPr>
            <a:normAutofit/>
          </a:bodyPr>
          <a:lstStyle/>
          <a:p>
            <a:r>
              <a:rPr lang="en-US" dirty="0"/>
              <a:t>Target and Introduction</a:t>
            </a:r>
          </a:p>
        </p:txBody>
      </p:sp>
      <p:pic>
        <p:nvPicPr>
          <p:cNvPr id="5" name="Immagine 4">
            <a:extLst>
              <a:ext uri="{FF2B5EF4-FFF2-40B4-BE49-F238E27FC236}">
                <a16:creationId xmlns:a16="http://schemas.microsoft.com/office/drawing/2014/main" id="{6938E1CD-6345-4776-8CB2-E030A2FDE8A5}"/>
              </a:ext>
            </a:extLst>
          </p:cNvPr>
          <p:cNvPicPr>
            <a:picLocks noChangeAspect="1"/>
          </p:cNvPicPr>
          <p:nvPr/>
        </p:nvPicPr>
        <p:blipFill>
          <a:blip r:embed="rId2"/>
          <a:stretch>
            <a:fillRect/>
          </a:stretch>
        </p:blipFill>
        <p:spPr>
          <a:xfrm>
            <a:off x="6876256" y="6070981"/>
            <a:ext cx="455862" cy="622558"/>
          </a:xfrm>
          <a:prstGeom prst="rect">
            <a:avLst/>
          </a:prstGeom>
        </p:spPr>
      </p:pic>
      <p:pic>
        <p:nvPicPr>
          <p:cNvPr id="6" name="Immagine 5">
            <a:extLst>
              <a:ext uri="{FF2B5EF4-FFF2-40B4-BE49-F238E27FC236}">
                <a16:creationId xmlns:a16="http://schemas.microsoft.com/office/drawing/2014/main" id="{4225B7B8-18A0-4BFC-B915-5B060FF1ED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383577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0963F706-00B6-48A1-9A3E-D99876F5CE2F}"/>
              </a:ext>
            </a:extLst>
          </p:cNvPr>
          <p:cNvSpPr>
            <a:spLocks noGrp="1"/>
          </p:cNvSpPr>
          <p:nvPr>
            <p:ph idx="1"/>
          </p:nvPr>
        </p:nvSpPr>
        <p:spPr>
          <a:xfrm>
            <a:off x="457200" y="1417638"/>
            <a:ext cx="8229600" cy="4525963"/>
          </a:xfrm>
        </p:spPr>
        <p:txBody>
          <a:bodyPr>
            <a:normAutofit/>
          </a:bodyPr>
          <a:lstStyle/>
          <a:p>
            <a:r>
              <a:rPr lang="en-US" sz="1800" dirty="0"/>
              <a:t>Labyrinth Escape was create using MonoGame, an open-Source framework for cross-platform videogames: </a:t>
            </a:r>
          </a:p>
          <a:p>
            <a:r>
              <a:rPr lang="en-US" sz="1800" dirty="0"/>
              <a:t>The structure of a game created with MonoGame is essentially based on three classes:</a:t>
            </a:r>
          </a:p>
          <a:p>
            <a:pPr lvl="1"/>
            <a:r>
              <a:rPr lang="en-US" sz="1600" b="1" i="1" dirty="0"/>
              <a:t>Game: </a:t>
            </a:r>
            <a:r>
              <a:rPr lang="en-US" sz="1600" dirty="0"/>
              <a:t>the heart of the videogame which is also the entry point of the program. It contains the interfaces of the essential methods for the game and called by the base class:</a:t>
            </a:r>
          </a:p>
          <a:p>
            <a:pPr lvl="2"/>
            <a:r>
              <a:rPr lang="en-US" sz="1600" b="1" i="1" dirty="0" err="1"/>
              <a:t>Inizialize</a:t>
            </a:r>
            <a:r>
              <a:rPr lang="en-US" sz="1600" b="1" i="1" dirty="0"/>
              <a:t>(): </a:t>
            </a:r>
            <a:r>
              <a:rPr lang="en-US" sz="1600" b="1" dirty="0"/>
              <a:t> </a:t>
            </a:r>
            <a:r>
              <a:rPr lang="en-US" sz="1600" dirty="0"/>
              <a:t>contains the basic initialization of the graphics and input sector;</a:t>
            </a:r>
            <a:endParaRPr lang="it-IT" sz="1600" dirty="0"/>
          </a:p>
          <a:p>
            <a:pPr lvl="2"/>
            <a:r>
              <a:rPr lang="en-US" sz="1600" b="1" i="1" dirty="0" err="1"/>
              <a:t>LoadConten</a:t>
            </a:r>
            <a:r>
              <a:rPr lang="en-US" sz="1600" b="1" i="1" dirty="0"/>
              <a:t>()</a:t>
            </a:r>
            <a:r>
              <a:rPr lang="en-US" sz="1600" b="1" dirty="0"/>
              <a:t>: </a:t>
            </a:r>
            <a:r>
              <a:rPr lang="en-US" sz="1600" dirty="0"/>
              <a:t>upload multimedia content;</a:t>
            </a:r>
            <a:endParaRPr lang="it-IT" sz="1600" dirty="0"/>
          </a:p>
          <a:p>
            <a:pPr lvl="2"/>
            <a:r>
              <a:rPr lang="en-US" sz="1600" b="1" i="1" dirty="0"/>
              <a:t>Update():</a:t>
            </a:r>
            <a:r>
              <a:rPr lang="en-US" sz="1600" b="1" dirty="0"/>
              <a:t> </a:t>
            </a:r>
            <a:r>
              <a:rPr lang="en-US" sz="1600" dirty="0"/>
              <a:t>method called before rendering of each frame. It takes as input a </a:t>
            </a:r>
            <a:r>
              <a:rPr lang="en-US" sz="1600" dirty="0" err="1"/>
              <a:t>GameTime</a:t>
            </a:r>
            <a:r>
              <a:rPr lang="en-US" sz="1600" dirty="0"/>
              <a:t> object used to get a lot of information about the game's time status</a:t>
            </a:r>
          </a:p>
          <a:p>
            <a:pPr lvl="2"/>
            <a:r>
              <a:rPr lang="en-US" sz="1600" b="1" i="1" dirty="0"/>
              <a:t>Draw()</a:t>
            </a:r>
            <a:r>
              <a:rPr lang="en-US" sz="1600" b="1" dirty="0"/>
              <a:t>: </a:t>
            </a:r>
            <a:r>
              <a:rPr lang="en-US" sz="1600" dirty="0"/>
              <a:t>renders all the elements of the game on the screen. As Update(), it takes a </a:t>
            </a:r>
            <a:r>
              <a:rPr lang="en-US" sz="1600" dirty="0" err="1"/>
              <a:t>GameTime</a:t>
            </a:r>
            <a:r>
              <a:rPr lang="en-US" sz="1600" dirty="0"/>
              <a:t> object as argument</a:t>
            </a:r>
            <a:r>
              <a:rPr lang="it-IT" sz="1400" dirty="0"/>
              <a:t>.</a:t>
            </a:r>
          </a:p>
          <a:p>
            <a:pPr lvl="2"/>
            <a:endParaRPr lang="it-IT" sz="1600" dirty="0"/>
          </a:p>
          <a:p>
            <a:pPr lvl="2"/>
            <a:endParaRPr lang="it-IT" sz="1400" dirty="0"/>
          </a:p>
          <a:p>
            <a:pPr lvl="1"/>
            <a:endParaRPr lang="it-IT" dirty="0"/>
          </a:p>
          <a:p>
            <a:endParaRPr lang="en-US" sz="1800" dirty="0"/>
          </a:p>
        </p:txBody>
      </p:sp>
      <p:sp>
        <p:nvSpPr>
          <p:cNvPr id="3" name="Segnaposto numero diapositiva 2">
            <a:extLst>
              <a:ext uri="{FF2B5EF4-FFF2-40B4-BE49-F238E27FC236}">
                <a16:creationId xmlns:a16="http://schemas.microsoft.com/office/drawing/2014/main" id="{16E61153-89E8-4726-BD6A-3AB6AD7468F4}"/>
              </a:ext>
            </a:extLst>
          </p:cNvPr>
          <p:cNvSpPr>
            <a:spLocks noGrp="1"/>
          </p:cNvSpPr>
          <p:nvPr>
            <p:ph type="sldNum" sz="quarter" idx="12"/>
          </p:nvPr>
        </p:nvSpPr>
        <p:spPr/>
        <p:txBody>
          <a:bodyPr/>
          <a:lstStyle/>
          <a:p>
            <a:fld id="{878DEA69-0BC7-4B4B-A723-8F1A280F3126}" type="slidenum">
              <a:rPr lang="it-IT" smtClean="0"/>
              <a:pPr/>
              <a:t>4</a:t>
            </a:fld>
            <a:endParaRPr lang="it-IT"/>
          </a:p>
        </p:txBody>
      </p:sp>
      <p:sp>
        <p:nvSpPr>
          <p:cNvPr id="4" name="Titolo 3">
            <a:extLst>
              <a:ext uri="{FF2B5EF4-FFF2-40B4-BE49-F238E27FC236}">
                <a16:creationId xmlns:a16="http://schemas.microsoft.com/office/drawing/2014/main" id="{F3973662-30F1-4B28-84EE-AC10DA4A4AA8}"/>
              </a:ext>
            </a:extLst>
          </p:cNvPr>
          <p:cNvSpPr>
            <a:spLocks noGrp="1"/>
          </p:cNvSpPr>
          <p:nvPr>
            <p:ph type="title"/>
          </p:nvPr>
        </p:nvSpPr>
        <p:spPr/>
        <p:txBody>
          <a:bodyPr/>
          <a:lstStyle/>
          <a:p>
            <a:r>
              <a:rPr lang="en-US" dirty="0"/>
              <a:t>MonoGame Framework </a:t>
            </a:r>
          </a:p>
        </p:txBody>
      </p:sp>
      <p:pic>
        <p:nvPicPr>
          <p:cNvPr id="5" name="Immagine 4">
            <a:extLst>
              <a:ext uri="{FF2B5EF4-FFF2-40B4-BE49-F238E27FC236}">
                <a16:creationId xmlns:a16="http://schemas.microsoft.com/office/drawing/2014/main" id="{BA547D1A-DE6B-43D3-93D9-C41E29F9381B}"/>
              </a:ext>
            </a:extLst>
          </p:cNvPr>
          <p:cNvPicPr>
            <a:picLocks noChangeAspect="1"/>
          </p:cNvPicPr>
          <p:nvPr/>
        </p:nvPicPr>
        <p:blipFill>
          <a:blip r:embed="rId2"/>
          <a:stretch>
            <a:fillRect/>
          </a:stretch>
        </p:blipFill>
        <p:spPr>
          <a:xfrm>
            <a:off x="6876256" y="6070981"/>
            <a:ext cx="455862" cy="622558"/>
          </a:xfrm>
          <a:prstGeom prst="rect">
            <a:avLst/>
          </a:prstGeom>
        </p:spPr>
      </p:pic>
      <p:pic>
        <p:nvPicPr>
          <p:cNvPr id="6" name="Immagine 5">
            <a:extLst>
              <a:ext uri="{FF2B5EF4-FFF2-40B4-BE49-F238E27FC236}">
                <a16:creationId xmlns:a16="http://schemas.microsoft.com/office/drawing/2014/main" id="{3C1AD05A-657C-4EAB-A5F2-88F0239082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2440459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F1515C69-16D9-46C4-A04C-489C6BA8E43F}"/>
              </a:ext>
            </a:extLst>
          </p:cNvPr>
          <p:cNvSpPr>
            <a:spLocks noGrp="1"/>
          </p:cNvSpPr>
          <p:nvPr>
            <p:ph type="sldNum" sz="quarter" idx="12"/>
          </p:nvPr>
        </p:nvSpPr>
        <p:spPr/>
        <p:txBody>
          <a:bodyPr/>
          <a:lstStyle/>
          <a:p>
            <a:fld id="{878DEA69-0BC7-4B4B-A723-8F1A280F3126}" type="slidenum">
              <a:rPr lang="it-IT" smtClean="0"/>
              <a:pPr/>
              <a:t>5</a:t>
            </a:fld>
            <a:endParaRPr lang="it-IT"/>
          </a:p>
        </p:txBody>
      </p:sp>
      <p:sp>
        <p:nvSpPr>
          <p:cNvPr id="5" name="Titolo 3">
            <a:extLst>
              <a:ext uri="{FF2B5EF4-FFF2-40B4-BE49-F238E27FC236}">
                <a16:creationId xmlns:a16="http://schemas.microsoft.com/office/drawing/2014/main" id="{7DD26ADE-4D5C-4131-BF26-56B4F5A100C2}"/>
              </a:ext>
            </a:extLst>
          </p:cNvPr>
          <p:cNvSpPr>
            <a:spLocks noGrp="1"/>
          </p:cNvSpPr>
          <p:nvPr>
            <p:ph type="title"/>
          </p:nvPr>
        </p:nvSpPr>
        <p:spPr>
          <a:xfrm>
            <a:off x="457200" y="274638"/>
            <a:ext cx="8229600" cy="1143000"/>
          </a:xfrm>
        </p:spPr>
        <p:txBody>
          <a:bodyPr/>
          <a:lstStyle/>
          <a:p>
            <a:r>
              <a:rPr lang="en-US" dirty="0"/>
              <a:t>MonoGame Framework </a:t>
            </a:r>
          </a:p>
        </p:txBody>
      </p:sp>
      <p:sp>
        <p:nvSpPr>
          <p:cNvPr id="6" name="Titolo 3">
            <a:extLst>
              <a:ext uri="{FF2B5EF4-FFF2-40B4-BE49-F238E27FC236}">
                <a16:creationId xmlns:a16="http://schemas.microsoft.com/office/drawing/2014/main" id="{DB654DE7-8CD3-4F1E-B837-89444B4ACCAB}"/>
              </a:ext>
            </a:extLst>
          </p:cNvPr>
          <p:cNvSpPr>
            <a:spLocks noGrp="1"/>
          </p:cNvSpPr>
          <p:nvPr>
            <p:ph idx="1"/>
          </p:nvPr>
        </p:nvSpPr>
        <p:spPr>
          <a:xfrm>
            <a:off x="457200" y="1481138"/>
            <a:ext cx="8229600" cy="4525962"/>
          </a:xfrm>
        </p:spPr>
        <p:txBody>
          <a:bodyPr/>
          <a:lstStyle/>
          <a:p>
            <a:pPr>
              <a:lnSpc>
                <a:spcPct val="150000"/>
              </a:lnSpc>
            </a:pPr>
            <a:r>
              <a:rPr lang="en-US" sz="1800" b="1" i="1" dirty="0"/>
              <a:t>Graphics.SpriteBatch</a:t>
            </a:r>
            <a:r>
              <a:rPr lang="en-US" sz="1800" b="1" dirty="0"/>
              <a:t>: </a:t>
            </a:r>
            <a:r>
              <a:rPr lang="en-US" sz="1800" dirty="0"/>
              <a:t>allows the rendering of all Texture2D objects</a:t>
            </a:r>
            <a:endParaRPr lang="it-IT" sz="1800" dirty="0"/>
          </a:p>
          <a:p>
            <a:pPr>
              <a:lnSpc>
                <a:spcPct val="150000"/>
              </a:lnSpc>
            </a:pPr>
            <a:r>
              <a:rPr lang="en-US" sz="1800" b="1" i="1" dirty="0"/>
              <a:t>Content.ContentManage</a:t>
            </a:r>
            <a:r>
              <a:rPr lang="en-US" sz="1800" b="1" dirty="0"/>
              <a:t>r: </a:t>
            </a:r>
            <a:r>
              <a:rPr lang="en-US" sz="1800" dirty="0"/>
              <a:t>allows to manage all the multimedia resources of the game. For this purpose, the framework provides the Content Pipeline tool which, by means of a graphic interface, allows an easier management of the contents.</a:t>
            </a:r>
            <a:endParaRPr lang="it-IT" sz="1800" dirty="0"/>
          </a:p>
          <a:p>
            <a:endParaRPr lang="en-US" dirty="0"/>
          </a:p>
        </p:txBody>
      </p:sp>
      <p:pic>
        <p:nvPicPr>
          <p:cNvPr id="7" name="Immagine 6">
            <a:extLst>
              <a:ext uri="{FF2B5EF4-FFF2-40B4-BE49-F238E27FC236}">
                <a16:creationId xmlns:a16="http://schemas.microsoft.com/office/drawing/2014/main" id="{8FB46E5D-1FCC-494A-AC70-93B8FD6563B6}"/>
              </a:ext>
            </a:extLst>
          </p:cNvPr>
          <p:cNvPicPr>
            <a:picLocks noChangeAspect="1"/>
          </p:cNvPicPr>
          <p:nvPr/>
        </p:nvPicPr>
        <p:blipFill>
          <a:blip r:embed="rId2"/>
          <a:stretch>
            <a:fillRect/>
          </a:stretch>
        </p:blipFill>
        <p:spPr>
          <a:xfrm>
            <a:off x="6876256" y="6070981"/>
            <a:ext cx="455862" cy="622558"/>
          </a:xfrm>
          <a:prstGeom prst="rect">
            <a:avLst/>
          </a:prstGeom>
        </p:spPr>
      </p:pic>
      <p:pic>
        <p:nvPicPr>
          <p:cNvPr id="8" name="Immagine 7">
            <a:extLst>
              <a:ext uri="{FF2B5EF4-FFF2-40B4-BE49-F238E27FC236}">
                <a16:creationId xmlns:a16="http://schemas.microsoft.com/office/drawing/2014/main" id="{13354D0B-90A0-454D-9DD0-FD90D6807F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3919209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F1515C69-16D9-46C4-A04C-489C6BA8E43F}"/>
              </a:ext>
            </a:extLst>
          </p:cNvPr>
          <p:cNvSpPr>
            <a:spLocks noGrp="1"/>
          </p:cNvSpPr>
          <p:nvPr>
            <p:ph type="sldNum" sz="quarter" idx="12"/>
          </p:nvPr>
        </p:nvSpPr>
        <p:spPr/>
        <p:txBody>
          <a:bodyPr/>
          <a:lstStyle/>
          <a:p>
            <a:fld id="{878DEA69-0BC7-4B4B-A723-8F1A280F3126}" type="slidenum">
              <a:rPr lang="it-IT" smtClean="0"/>
              <a:pPr/>
              <a:t>6</a:t>
            </a:fld>
            <a:endParaRPr lang="it-IT"/>
          </a:p>
        </p:txBody>
      </p:sp>
      <p:sp>
        <p:nvSpPr>
          <p:cNvPr id="4" name="Titolo 3">
            <a:extLst>
              <a:ext uri="{FF2B5EF4-FFF2-40B4-BE49-F238E27FC236}">
                <a16:creationId xmlns:a16="http://schemas.microsoft.com/office/drawing/2014/main" id="{C0C8F81D-AE14-444F-BEDC-F5F23E1903B5}"/>
              </a:ext>
            </a:extLst>
          </p:cNvPr>
          <p:cNvSpPr>
            <a:spLocks noGrp="1"/>
          </p:cNvSpPr>
          <p:nvPr>
            <p:ph type="title"/>
          </p:nvPr>
        </p:nvSpPr>
        <p:spPr/>
        <p:txBody>
          <a:bodyPr>
            <a:normAutofit fontScale="90000"/>
          </a:bodyPr>
          <a:lstStyle/>
          <a:p>
            <a:r>
              <a:rPr lang="en-US" dirty="0"/>
              <a:t>The Structure of Labyrinth Escape</a:t>
            </a:r>
          </a:p>
        </p:txBody>
      </p:sp>
      <p:pic>
        <p:nvPicPr>
          <p:cNvPr id="7" name="Immagine 6">
            <a:extLst>
              <a:ext uri="{FF2B5EF4-FFF2-40B4-BE49-F238E27FC236}">
                <a16:creationId xmlns:a16="http://schemas.microsoft.com/office/drawing/2014/main" id="{B5B5D45A-E337-4EB9-AE80-09C0FA5F458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7776864" cy="3420380"/>
          </a:xfrm>
          <a:prstGeom prst="rect">
            <a:avLst/>
          </a:prstGeom>
          <a:noFill/>
          <a:ln>
            <a:noFill/>
          </a:ln>
        </p:spPr>
      </p:pic>
      <p:pic>
        <p:nvPicPr>
          <p:cNvPr id="8" name="Immagine 7">
            <a:extLst>
              <a:ext uri="{FF2B5EF4-FFF2-40B4-BE49-F238E27FC236}">
                <a16:creationId xmlns:a16="http://schemas.microsoft.com/office/drawing/2014/main" id="{A2D6A74E-E7D5-4E1D-BC1D-C9AA2D81730F}"/>
              </a:ext>
            </a:extLst>
          </p:cNvPr>
          <p:cNvPicPr>
            <a:picLocks noChangeAspect="1"/>
          </p:cNvPicPr>
          <p:nvPr/>
        </p:nvPicPr>
        <p:blipFill>
          <a:blip r:embed="rId3"/>
          <a:stretch>
            <a:fillRect/>
          </a:stretch>
        </p:blipFill>
        <p:spPr>
          <a:xfrm>
            <a:off x="6876256" y="6070981"/>
            <a:ext cx="455862" cy="622558"/>
          </a:xfrm>
          <a:prstGeom prst="rect">
            <a:avLst/>
          </a:prstGeom>
        </p:spPr>
      </p:pic>
      <p:pic>
        <p:nvPicPr>
          <p:cNvPr id="9" name="Immagine 8">
            <a:extLst>
              <a:ext uri="{FF2B5EF4-FFF2-40B4-BE49-F238E27FC236}">
                <a16:creationId xmlns:a16="http://schemas.microsoft.com/office/drawing/2014/main" id="{D6F3E80A-0A23-4106-8780-04BE2B8CF8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2770974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DB64D99A-ABDB-459C-875C-15B95D8CBAAC}"/>
              </a:ext>
            </a:extLst>
          </p:cNvPr>
          <p:cNvSpPr>
            <a:spLocks noGrp="1"/>
          </p:cNvSpPr>
          <p:nvPr>
            <p:ph idx="1"/>
          </p:nvPr>
        </p:nvSpPr>
        <p:spPr>
          <a:xfrm>
            <a:off x="457200" y="1481329"/>
            <a:ext cx="8229600" cy="2307711"/>
          </a:xfrm>
        </p:spPr>
        <p:txBody>
          <a:bodyPr>
            <a:normAutofit/>
          </a:bodyPr>
          <a:lstStyle/>
          <a:p>
            <a:r>
              <a:rPr lang="en-US" sz="1600" b="1" i="1" dirty="0"/>
              <a:t>Collision: </a:t>
            </a:r>
            <a:r>
              <a:rPr lang="en-US" sz="1600" dirty="0"/>
              <a:t>This static class handles collisions with the character. This implements the following methods:</a:t>
            </a:r>
          </a:p>
          <a:p>
            <a:pPr lvl="1"/>
            <a:r>
              <a:rPr lang="en-US" sz="1400" b="1" i="1" dirty="0" err="1"/>
              <a:t>CollisionBullet</a:t>
            </a:r>
            <a:r>
              <a:rPr lang="en-US" sz="1400" b="1" i="1" dirty="0"/>
              <a:t>(): </a:t>
            </a:r>
            <a:r>
              <a:rPr lang="en-US" sz="1400" dirty="0"/>
              <a:t>When the character collides with a bullet, he loses a life and starts over from the beginning</a:t>
            </a:r>
          </a:p>
          <a:p>
            <a:pPr lvl="1"/>
            <a:r>
              <a:rPr lang="en-US" sz="1400" b="1" i="1" dirty="0" err="1"/>
              <a:t>CollisionKey</a:t>
            </a:r>
            <a:r>
              <a:rPr lang="en-US" sz="1400" b="1" i="1" dirty="0"/>
              <a:t>(): </a:t>
            </a:r>
            <a:r>
              <a:rPr lang="en-US" sz="1400" dirty="0"/>
              <a:t>When the character encounters a key, it is deleted from the labyrinth and increasing the number of keys held</a:t>
            </a:r>
            <a:endParaRPr lang="en-US" sz="900" dirty="0"/>
          </a:p>
          <a:p>
            <a:pPr lvl="1"/>
            <a:r>
              <a:rPr lang="en-US" sz="1400" b="1" i="1" dirty="0" err="1"/>
              <a:t>CollisionLife</a:t>
            </a:r>
            <a:r>
              <a:rPr lang="en-US" sz="1400" b="1" i="1" dirty="0"/>
              <a:t>(): </a:t>
            </a:r>
            <a:r>
              <a:rPr lang="en-US" sz="1400" dirty="0"/>
              <a:t>When the character encounters a heart, it is deleted from the labyrinth and increasing the number of hearts held.</a:t>
            </a:r>
            <a:endParaRPr lang="it-IT" sz="1400" dirty="0"/>
          </a:p>
          <a:p>
            <a:pPr lvl="1"/>
            <a:endParaRPr lang="it-IT" sz="1400" dirty="0"/>
          </a:p>
        </p:txBody>
      </p:sp>
      <p:sp>
        <p:nvSpPr>
          <p:cNvPr id="3" name="Segnaposto numero diapositiva 2">
            <a:extLst>
              <a:ext uri="{FF2B5EF4-FFF2-40B4-BE49-F238E27FC236}">
                <a16:creationId xmlns:a16="http://schemas.microsoft.com/office/drawing/2014/main" id="{777654CD-624E-4D5B-BE30-B643A058C92F}"/>
              </a:ext>
            </a:extLst>
          </p:cNvPr>
          <p:cNvSpPr>
            <a:spLocks noGrp="1"/>
          </p:cNvSpPr>
          <p:nvPr>
            <p:ph type="sldNum" sz="quarter" idx="12"/>
          </p:nvPr>
        </p:nvSpPr>
        <p:spPr/>
        <p:txBody>
          <a:bodyPr/>
          <a:lstStyle/>
          <a:p>
            <a:fld id="{878DEA69-0BC7-4B4B-A723-8F1A280F3126}" type="slidenum">
              <a:rPr lang="it-IT" smtClean="0"/>
              <a:pPr/>
              <a:t>7</a:t>
            </a:fld>
            <a:endParaRPr lang="it-IT"/>
          </a:p>
        </p:txBody>
      </p:sp>
      <p:sp>
        <p:nvSpPr>
          <p:cNvPr id="4" name="Titolo 3">
            <a:extLst>
              <a:ext uri="{FF2B5EF4-FFF2-40B4-BE49-F238E27FC236}">
                <a16:creationId xmlns:a16="http://schemas.microsoft.com/office/drawing/2014/main" id="{0E7C9C22-2D4A-432D-BA26-1CF01D7096A8}"/>
              </a:ext>
            </a:extLst>
          </p:cNvPr>
          <p:cNvSpPr>
            <a:spLocks noGrp="1"/>
          </p:cNvSpPr>
          <p:nvPr>
            <p:ph type="title"/>
          </p:nvPr>
        </p:nvSpPr>
        <p:spPr/>
        <p:txBody>
          <a:bodyPr/>
          <a:lstStyle/>
          <a:p>
            <a:r>
              <a:rPr lang="en-US" dirty="0"/>
              <a:t>The main classes</a:t>
            </a:r>
          </a:p>
        </p:txBody>
      </p:sp>
      <p:sp>
        <p:nvSpPr>
          <p:cNvPr id="5" name="Segnaposto contenuto 1">
            <a:extLst>
              <a:ext uri="{FF2B5EF4-FFF2-40B4-BE49-F238E27FC236}">
                <a16:creationId xmlns:a16="http://schemas.microsoft.com/office/drawing/2014/main" id="{A240150F-B542-4D72-A1DB-5EB92EEC79F8}"/>
              </a:ext>
            </a:extLst>
          </p:cNvPr>
          <p:cNvSpPr txBox="1">
            <a:spLocks/>
          </p:cNvSpPr>
          <p:nvPr/>
        </p:nvSpPr>
        <p:spPr>
          <a:xfrm>
            <a:off x="457200" y="3573016"/>
            <a:ext cx="8229600" cy="244827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z="1600" b="1" i="1" dirty="0"/>
              <a:t>Save: </a:t>
            </a:r>
            <a:r>
              <a:rPr lang="en-US" sz="1600" dirty="0"/>
              <a:t>This class manages a txt file in which the best time is saved in crossing the maze. when the game starts it is loaded and when a single game ends it updates if the time is less.</a:t>
            </a:r>
          </a:p>
          <a:p>
            <a:endParaRPr lang="en-US" sz="1600" dirty="0"/>
          </a:p>
          <a:p>
            <a:r>
              <a:rPr lang="en-US" sz="1600" b="1" i="1" dirty="0"/>
              <a:t>Character: </a:t>
            </a:r>
            <a:r>
              <a:rPr lang="en-US" sz="1600" dirty="0"/>
              <a:t>This class allows to create a character capable of moving in the game and interacting with the obstacles on the map. Each Character object can be manipulated from the keyboard with WASD commands thanks to the method </a:t>
            </a:r>
            <a:r>
              <a:rPr lang="en-US" sz="1600" dirty="0" err="1"/>
              <a:t>keyboardMgnt</a:t>
            </a:r>
            <a:r>
              <a:rPr lang="en-US" sz="1600" dirty="0"/>
              <a:t>.</a:t>
            </a:r>
            <a:endParaRPr lang="en-US" sz="1600" b="1" i="1" dirty="0"/>
          </a:p>
        </p:txBody>
      </p:sp>
      <p:pic>
        <p:nvPicPr>
          <p:cNvPr id="6" name="Immagine 5">
            <a:extLst>
              <a:ext uri="{FF2B5EF4-FFF2-40B4-BE49-F238E27FC236}">
                <a16:creationId xmlns:a16="http://schemas.microsoft.com/office/drawing/2014/main" id="{3F3BF5B9-A32C-470D-960E-8DBD639C7503}"/>
              </a:ext>
            </a:extLst>
          </p:cNvPr>
          <p:cNvPicPr>
            <a:picLocks noChangeAspect="1"/>
          </p:cNvPicPr>
          <p:nvPr/>
        </p:nvPicPr>
        <p:blipFill>
          <a:blip r:embed="rId2"/>
          <a:stretch>
            <a:fillRect/>
          </a:stretch>
        </p:blipFill>
        <p:spPr>
          <a:xfrm>
            <a:off x="6876256" y="6070981"/>
            <a:ext cx="455862" cy="622558"/>
          </a:xfrm>
          <a:prstGeom prst="rect">
            <a:avLst/>
          </a:prstGeom>
        </p:spPr>
      </p:pic>
      <p:pic>
        <p:nvPicPr>
          <p:cNvPr id="7" name="Immagine 6">
            <a:extLst>
              <a:ext uri="{FF2B5EF4-FFF2-40B4-BE49-F238E27FC236}">
                <a16:creationId xmlns:a16="http://schemas.microsoft.com/office/drawing/2014/main" id="{E6EA2FCE-2DB5-4327-9003-4B0AD6527A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3523407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6315C93-1DE2-4AAF-82BB-5EE55A1125F9}"/>
              </a:ext>
            </a:extLst>
          </p:cNvPr>
          <p:cNvSpPr>
            <a:spLocks noGrp="1"/>
          </p:cNvSpPr>
          <p:nvPr>
            <p:ph idx="1"/>
          </p:nvPr>
        </p:nvSpPr>
        <p:spPr/>
        <p:txBody>
          <a:bodyPr>
            <a:normAutofit/>
          </a:bodyPr>
          <a:lstStyle/>
          <a:p>
            <a:r>
              <a:rPr lang="en-US" sz="1800" b="1" i="1" dirty="0"/>
              <a:t>Animation: </a:t>
            </a:r>
            <a:r>
              <a:rPr lang="en-US" sz="1800" dirty="0"/>
              <a:t>award to each individual sprite an animation given by the succession of frames which are grouped in a single texture. The animation technique is based on showing only a portion of the texture in which the frame you want to view is present.</a:t>
            </a:r>
            <a:endParaRPr lang="en-US" sz="2800" b="1" i="1" dirty="0"/>
          </a:p>
        </p:txBody>
      </p:sp>
      <p:sp>
        <p:nvSpPr>
          <p:cNvPr id="3" name="Segnaposto numero diapositiva 2">
            <a:extLst>
              <a:ext uri="{FF2B5EF4-FFF2-40B4-BE49-F238E27FC236}">
                <a16:creationId xmlns:a16="http://schemas.microsoft.com/office/drawing/2014/main" id="{55D8A16B-0336-4C23-A4AA-8D121720010E}"/>
              </a:ext>
            </a:extLst>
          </p:cNvPr>
          <p:cNvSpPr>
            <a:spLocks noGrp="1"/>
          </p:cNvSpPr>
          <p:nvPr>
            <p:ph type="sldNum" sz="quarter" idx="12"/>
          </p:nvPr>
        </p:nvSpPr>
        <p:spPr/>
        <p:txBody>
          <a:bodyPr/>
          <a:lstStyle/>
          <a:p>
            <a:fld id="{878DEA69-0BC7-4B4B-A723-8F1A280F3126}" type="slidenum">
              <a:rPr lang="it-IT" smtClean="0"/>
              <a:pPr/>
              <a:t>8</a:t>
            </a:fld>
            <a:endParaRPr lang="it-IT"/>
          </a:p>
        </p:txBody>
      </p:sp>
      <p:sp>
        <p:nvSpPr>
          <p:cNvPr id="5" name="Titolo 3">
            <a:extLst>
              <a:ext uri="{FF2B5EF4-FFF2-40B4-BE49-F238E27FC236}">
                <a16:creationId xmlns:a16="http://schemas.microsoft.com/office/drawing/2014/main" id="{B917C406-E675-497D-B66F-E024174D3362}"/>
              </a:ext>
            </a:extLst>
          </p:cNvPr>
          <p:cNvSpPr>
            <a:spLocks noGrp="1"/>
          </p:cNvSpPr>
          <p:nvPr>
            <p:ph type="title"/>
          </p:nvPr>
        </p:nvSpPr>
        <p:spPr>
          <a:xfrm>
            <a:off x="457200" y="274638"/>
            <a:ext cx="8229600" cy="1143000"/>
          </a:xfrm>
        </p:spPr>
        <p:txBody>
          <a:bodyPr/>
          <a:lstStyle/>
          <a:p>
            <a:r>
              <a:rPr lang="en-US" dirty="0"/>
              <a:t>The main classes</a:t>
            </a:r>
          </a:p>
        </p:txBody>
      </p:sp>
      <p:pic>
        <p:nvPicPr>
          <p:cNvPr id="6" name="Immagine 5">
            <a:extLst>
              <a:ext uri="{FF2B5EF4-FFF2-40B4-BE49-F238E27FC236}">
                <a16:creationId xmlns:a16="http://schemas.microsoft.com/office/drawing/2014/main" id="{A10FCBCE-3C46-4699-9A30-1E927C72E71C}"/>
              </a:ext>
            </a:extLst>
          </p:cNvPr>
          <p:cNvPicPr/>
          <p:nvPr/>
        </p:nvPicPr>
        <p:blipFill>
          <a:blip r:embed="rId2"/>
          <a:srcRect/>
          <a:stretch>
            <a:fillRect/>
          </a:stretch>
        </p:blipFill>
        <p:spPr>
          <a:xfrm>
            <a:off x="3819525" y="2996952"/>
            <a:ext cx="1504950" cy="2676525"/>
          </a:xfrm>
          <a:prstGeom prst="rect">
            <a:avLst/>
          </a:prstGeom>
          <a:noFill/>
          <a:ln>
            <a:noFill/>
            <a:prstDash/>
          </a:ln>
        </p:spPr>
      </p:pic>
      <p:pic>
        <p:nvPicPr>
          <p:cNvPr id="7" name="Immagine 6">
            <a:extLst>
              <a:ext uri="{FF2B5EF4-FFF2-40B4-BE49-F238E27FC236}">
                <a16:creationId xmlns:a16="http://schemas.microsoft.com/office/drawing/2014/main" id="{97D272DE-DD61-4807-8700-B0FE1A3DC84D}"/>
              </a:ext>
            </a:extLst>
          </p:cNvPr>
          <p:cNvPicPr>
            <a:picLocks noChangeAspect="1"/>
          </p:cNvPicPr>
          <p:nvPr/>
        </p:nvPicPr>
        <p:blipFill>
          <a:blip r:embed="rId3"/>
          <a:stretch>
            <a:fillRect/>
          </a:stretch>
        </p:blipFill>
        <p:spPr>
          <a:xfrm>
            <a:off x="6876256" y="6070981"/>
            <a:ext cx="455862" cy="622558"/>
          </a:xfrm>
          <a:prstGeom prst="rect">
            <a:avLst/>
          </a:prstGeom>
        </p:spPr>
      </p:pic>
      <p:pic>
        <p:nvPicPr>
          <p:cNvPr id="8" name="Immagine 7">
            <a:extLst>
              <a:ext uri="{FF2B5EF4-FFF2-40B4-BE49-F238E27FC236}">
                <a16:creationId xmlns:a16="http://schemas.microsoft.com/office/drawing/2014/main" id="{9B151BED-5840-4243-8030-C7C4938DC4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279755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DF558C2F-30DC-43AF-9F78-012F1357006C}"/>
              </a:ext>
            </a:extLst>
          </p:cNvPr>
          <p:cNvSpPr>
            <a:spLocks noGrp="1"/>
          </p:cNvSpPr>
          <p:nvPr>
            <p:ph type="sldNum" sz="quarter" idx="12"/>
          </p:nvPr>
        </p:nvSpPr>
        <p:spPr/>
        <p:txBody>
          <a:bodyPr/>
          <a:lstStyle/>
          <a:p>
            <a:fld id="{878DEA69-0BC7-4B4B-A723-8F1A280F3126}" type="slidenum">
              <a:rPr lang="it-IT" smtClean="0"/>
              <a:pPr/>
              <a:t>9</a:t>
            </a:fld>
            <a:endParaRPr lang="it-IT"/>
          </a:p>
        </p:txBody>
      </p:sp>
      <p:sp>
        <p:nvSpPr>
          <p:cNvPr id="4" name="Titolo 3">
            <a:extLst>
              <a:ext uri="{FF2B5EF4-FFF2-40B4-BE49-F238E27FC236}">
                <a16:creationId xmlns:a16="http://schemas.microsoft.com/office/drawing/2014/main" id="{B822D3E4-AB25-4E05-8F8A-003D5F5611AD}"/>
              </a:ext>
            </a:extLst>
          </p:cNvPr>
          <p:cNvSpPr>
            <a:spLocks noGrp="1"/>
          </p:cNvSpPr>
          <p:nvPr>
            <p:ph type="title"/>
          </p:nvPr>
        </p:nvSpPr>
        <p:spPr/>
        <p:txBody>
          <a:bodyPr/>
          <a:lstStyle/>
          <a:p>
            <a:r>
              <a:rPr lang="en-US" dirty="0"/>
              <a:t>The states of the game</a:t>
            </a:r>
          </a:p>
        </p:txBody>
      </p:sp>
      <p:pic>
        <p:nvPicPr>
          <p:cNvPr id="5" name="Immagine 4">
            <a:extLst>
              <a:ext uri="{FF2B5EF4-FFF2-40B4-BE49-F238E27FC236}">
                <a16:creationId xmlns:a16="http://schemas.microsoft.com/office/drawing/2014/main" id="{1B872FDC-9B13-44A3-BC0B-FA819C00663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837" y="1710532"/>
            <a:ext cx="4122420" cy="2323465"/>
          </a:xfrm>
          <a:prstGeom prst="rect">
            <a:avLst/>
          </a:prstGeom>
          <a:noFill/>
          <a:ln>
            <a:noFill/>
          </a:ln>
        </p:spPr>
      </p:pic>
      <p:pic>
        <p:nvPicPr>
          <p:cNvPr id="6" name="Immagine 5">
            <a:extLst>
              <a:ext uri="{FF2B5EF4-FFF2-40B4-BE49-F238E27FC236}">
                <a16:creationId xmlns:a16="http://schemas.microsoft.com/office/drawing/2014/main" id="{2F66105E-99E4-4EC4-9B28-E0B35F1E288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3031" y="1417638"/>
            <a:ext cx="3549305" cy="2016224"/>
          </a:xfrm>
          <a:prstGeom prst="rect">
            <a:avLst/>
          </a:prstGeom>
          <a:noFill/>
          <a:ln>
            <a:noFill/>
          </a:ln>
        </p:spPr>
      </p:pic>
      <p:pic>
        <p:nvPicPr>
          <p:cNvPr id="7" name="Immagine 6">
            <a:extLst>
              <a:ext uri="{FF2B5EF4-FFF2-40B4-BE49-F238E27FC236}">
                <a16:creationId xmlns:a16="http://schemas.microsoft.com/office/drawing/2014/main" id="{F1A23C63-3F70-47D3-9A9A-4EB5C686075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3031" y="3577878"/>
            <a:ext cx="3588833" cy="1978536"/>
          </a:xfrm>
          <a:prstGeom prst="rect">
            <a:avLst/>
          </a:prstGeom>
          <a:noFill/>
          <a:ln>
            <a:noFill/>
          </a:ln>
        </p:spPr>
      </p:pic>
      <p:cxnSp>
        <p:nvCxnSpPr>
          <p:cNvPr id="9" name="Connettore 2 8">
            <a:extLst>
              <a:ext uri="{FF2B5EF4-FFF2-40B4-BE49-F238E27FC236}">
                <a16:creationId xmlns:a16="http://schemas.microsoft.com/office/drawing/2014/main" id="{133538DD-F096-43D9-BF41-3880E98C7F0D}"/>
              </a:ext>
            </a:extLst>
          </p:cNvPr>
          <p:cNvCxnSpPr>
            <a:cxnSpLocks/>
            <a:endCxn id="10" idx="1"/>
          </p:cNvCxnSpPr>
          <p:nvPr/>
        </p:nvCxnSpPr>
        <p:spPr>
          <a:xfrm flipV="1">
            <a:off x="2812603" y="2438286"/>
            <a:ext cx="2420418" cy="4174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C870698C-6B17-4A49-A1EC-C755C5874E75}"/>
              </a:ext>
            </a:extLst>
          </p:cNvPr>
          <p:cNvSpPr/>
          <p:nvPr/>
        </p:nvSpPr>
        <p:spPr>
          <a:xfrm>
            <a:off x="5233021" y="1430174"/>
            <a:ext cx="3549080" cy="2016224"/>
          </a:xfrm>
          <a:prstGeom prst="rect">
            <a:avLst/>
          </a:prstGeom>
          <a:no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Connettore 2 11">
            <a:extLst>
              <a:ext uri="{FF2B5EF4-FFF2-40B4-BE49-F238E27FC236}">
                <a16:creationId xmlns:a16="http://schemas.microsoft.com/office/drawing/2014/main" id="{CB90F3DB-6208-4728-944A-6877388249A6}"/>
              </a:ext>
            </a:extLst>
          </p:cNvPr>
          <p:cNvCxnSpPr>
            <a:cxnSpLocks/>
            <a:endCxn id="7" idx="1"/>
          </p:cNvCxnSpPr>
          <p:nvPr/>
        </p:nvCxnSpPr>
        <p:spPr>
          <a:xfrm>
            <a:off x="2812603" y="3203533"/>
            <a:ext cx="2400428" cy="13636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14">
            <a:extLst>
              <a:ext uri="{FF2B5EF4-FFF2-40B4-BE49-F238E27FC236}">
                <a16:creationId xmlns:a16="http://schemas.microsoft.com/office/drawing/2014/main" id="{C0A82427-DFCC-4227-A6CC-FDB64A5436A1}"/>
              </a:ext>
            </a:extLst>
          </p:cNvPr>
          <p:cNvSpPr/>
          <p:nvPr/>
        </p:nvSpPr>
        <p:spPr>
          <a:xfrm>
            <a:off x="5236487" y="3570174"/>
            <a:ext cx="3549080" cy="2016224"/>
          </a:xfrm>
          <a:prstGeom prst="rect">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Immagine 15">
            <a:extLst>
              <a:ext uri="{FF2B5EF4-FFF2-40B4-BE49-F238E27FC236}">
                <a16:creationId xmlns:a16="http://schemas.microsoft.com/office/drawing/2014/main" id="{5E593CF5-CFAC-4062-AF79-A65D63D4E27E}"/>
              </a:ext>
            </a:extLst>
          </p:cNvPr>
          <p:cNvPicPr>
            <a:picLocks noChangeAspect="1"/>
          </p:cNvPicPr>
          <p:nvPr/>
        </p:nvPicPr>
        <p:blipFill>
          <a:blip r:embed="rId5"/>
          <a:stretch>
            <a:fillRect/>
          </a:stretch>
        </p:blipFill>
        <p:spPr>
          <a:xfrm>
            <a:off x="6876256" y="6070981"/>
            <a:ext cx="455862" cy="622558"/>
          </a:xfrm>
          <a:prstGeom prst="rect">
            <a:avLst/>
          </a:prstGeom>
        </p:spPr>
      </p:pic>
      <p:pic>
        <p:nvPicPr>
          <p:cNvPr id="17" name="Immagine 16">
            <a:extLst>
              <a:ext uri="{FF2B5EF4-FFF2-40B4-BE49-F238E27FC236}">
                <a16:creationId xmlns:a16="http://schemas.microsoft.com/office/drawing/2014/main" id="{18177552-1C34-4806-9B7C-ED4C659795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2349" y="6130381"/>
            <a:ext cx="1010797" cy="563158"/>
          </a:xfrm>
          <a:prstGeom prst="rect">
            <a:avLst/>
          </a:prstGeom>
        </p:spPr>
      </p:pic>
    </p:spTree>
    <p:extLst>
      <p:ext uri="{BB962C8B-B14F-4D97-AF65-F5344CB8AC3E}">
        <p14:creationId xmlns:p14="http://schemas.microsoft.com/office/powerpoint/2010/main" val="23903104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iale">
  <a:themeElements>
    <a:clrScheme name="Vial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Vial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Vial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D78E8302721714DA55DFC8FF7D3C9F7" ma:contentTypeVersion="7" ma:contentTypeDescription="Creare un nuovo documento." ma:contentTypeScope="" ma:versionID="ebdd6d1c4e3c671887e6e9cb2fb50e8b">
  <xsd:schema xmlns:xsd="http://www.w3.org/2001/XMLSchema" xmlns:xs="http://www.w3.org/2001/XMLSchema" xmlns:p="http://schemas.microsoft.com/office/2006/metadata/properties" xmlns:ns2="c44f391b-328b-40f4-92fe-b58d6e535b9d" targetNamespace="http://schemas.microsoft.com/office/2006/metadata/properties" ma:root="true" ma:fieldsID="068e238cbc522d2c6f53e3b530f733da" ns2:_="">
    <xsd:import namespace="c44f391b-328b-40f4-92fe-b58d6e535b9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4f391b-328b-40f4-92fe-b58d6e535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8CA117-4A64-4CAE-A43B-C696C70B49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4f391b-328b-40f4-92fe-b58d6e535b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F40F42-D093-4A9F-90E1-B482E50CA111}">
  <ds:schemaRefs>
    <ds:schemaRef ds:uri="http://schemas.microsoft.com/sharepoint/v3/contenttype/forms"/>
  </ds:schemaRefs>
</ds:datastoreItem>
</file>

<file path=customXml/itemProps3.xml><?xml version="1.0" encoding="utf-8"?>
<ds:datastoreItem xmlns:ds="http://schemas.openxmlformats.org/officeDocument/2006/customXml" ds:itemID="{AF72FF5A-F96A-46EC-B45C-6F7405CE990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Concourse</Template>
  <TotalTime>6022</TotalTime>
  <Words>709</Words>
  <Application>Microsoft Office PowerPoint</Application>
  <PresentationFormat>Presentazione su schermo (4:3)</PresentationFormat>
  <Paragraphs>73</Paragraphs>
  <Slides>14</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14</vt:i4>
      </vt:variant>
    </vt:vector>
  </HeadingPairs>
  <TitlesOfParts>
    <vt:vector size="21" baseType="lpstr">
      <vt:lpstr>Arial</vt:lpstr>
      <vt:lpstr>Calibri</vt:lpstr>
      <vt:lpstr>Lucida Sans Unicode</vt:lpstr>
      <vt:lpstr>Verdana</vt:lpstr>
      <vt:lpstr>Wingdings 2</vt:lpstr>
      <vt:lpstr>Wingdings 3</vt:lpstr>
      <vt:lpstr>Viale</vt:lpstr>
      <vt:lpstr>Labyrinth Escape</vt:lpstr>
      <vt:lpstr>Summary</vt:lpstr>
      <vt:lpstr>Target and Introduction</vt:lpstr>
      <vt:lpstr>MonoGame Framework </vt:lpstr>
      <vt:lpstr>MonoGame Framework </vt:lpstr>
      <vt:lpstr>The Structure of Labyrinth Escape</vt:lpstr>
      <vt:lpstr>The main classes</vt:lpstr>
      <vt:lpstr>The main classes</vt:lpstr>
      <vt:lpstr>The states of the game</vt:lpstr>
      <vt:lpstr>The states of the game</vt:lpstr>
      <vt:lpstr>The states of the game</vt:lpstr>
      <vt:lpstr>The states of the game</vt:lpstr>
      <vt:lpstr>Video</vt:lpstr>
      <vt:lpstr>Conclusion and future developments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Leonardo Quimi</cp:lastModifiedBy>
  <cp:revision>73</cp:revision>
  <dcterms:created xsi:type="dcterms:W3CDTF">2015-01-15T10:39:08Z</dcterms:created>
  <dcterms:modified xsi:type="dcterms:W3CDTF">2021-03-04T16:13:26Z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0x0101006D78E8302721714DA55DFC8FF7D3C9F7</vt:lpwstr>
  </property>
</Properties>
</file>